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331" r:id="rId2"/>
    <p:sldId id="347" r:id="rId3"/>
    <p:sldId id="346" r:id="rId4"/>
    <p:sldId id="424" r:id="rId5"/>
    <p:sldId id="371" r:id="rId6"/>
    <p:sldId id="372" r:id="rId7"/>
    <p:sldId id="373" r:id="rId8"/>
    <p:sldId id="431" r:id="rId9"/>
    <p:sldId id="351" r:id="rId10"/>
    <p:sldId id="425" r:id="rId11"/>
    <p:sldId id="442" r:id="rId12"/>
    <p:sldId id="374" r:id="rId13"/>
    <p:sldId id="354" r:id="rId14"/>
    <p:sldId id="352" r:id="rId15"/>
    <p:sldId id="353" r:id="rId16"/>
    <p:sldId id="355" r:id="rId17"/>
    <p:sldId id="375" r:id="rId18"/>
    <p:sldId id="376" r:id="rId19"/>
    <p:sldId id="377" r:id="rId20"/>
    <p:sldId id="357" r:id="rId21"/>
    <p:sldId id="436" r:id="rId22"/>
    <p:sldId id="437" r:id="rId23"/>
    <p:sldId id="439" r:id="rId24"/>
    <p:sldId id="435" r:id="rId25"/>
    <p:sldId id="440" r:id="rId26"/>
    <p:sldId id="441" r:id="rId27"/>
    <p:sldId id="415" r:id="rId28"/>
    <p:sldId id="432" r:id="rId29"/>
    <p:sldId id="426" r:id="rId30"/>
    <p:sldId id="428" r:id="rId31"/>
    <p:sldId id="427" r:id="rId32"/>
    <p:sldId id="429" r:id="rId33"/>
    <p:sldId id="387" r:id="rId34"/>
    <p:sldId id="396" r:id="rId35"/>
    <p:sldId id="401" r:id="rId36"/>
    <p:sldId id="400" r:id="rId37"/>
    <p:sldId id="388" r:id="rId38"/>
    <p:sldId id="378" r:id="rId39"/>
    <p:sldId id="403" r:id="rId40"/>
    <p:sldId id="379" r:id="rId41"/>
    <p:sldId id="438" r:id="rId42"/>
    <p:sldId id="433" r:id="rId43"/>
    <p:sldId id="434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CCD2D8"/>
    <a:srgbClr val="E7E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32" autoAdjust="0"/>
    <p:restoredTop sz="81677" autoAdjust="0"/>
  </p:normalViewPr>
  <p:slideViewPr>
    <p:cSldViewPr snapToGrid="0">
      <p:cViewPr varScale="1">
        <p:scale>
          <a:sx n="37" d="100"/>
          <a:sy n="37" d="100"/>
        </p:scale>
        <p:origin x="28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75EF9-8064-DC4B-906B-9F600EFB965B}" type="datetimeFigureOut">
              <a:rPr kumimoji="1" lang="ko-KR" altLang="en-US" smtClean="0"/>
              <a:t>2025-06-18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51B80-6737-4E46-B0F6-F81028A9A4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529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EFA78-B8CC-998F-5E6C-C46A4B870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29EE67-3E1A-CC61-2412-9D1AEE7EF7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466072-81B6-101A-321A-1E58EB717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D232D9-4FA7-3223-1E6A-F817FD5FDC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51B80-6737-4E46-B0F6-F81028A9A4F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0290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/>
              <a:t>OR (odds ratio, </a:t>
            </a:r>
            <a:r>
              <a:rPr lang="ko-KR" altLang="en-US" dirty="0"/>
              <a:t>오즈 비</a:t>
            </a:r>
            <a:r>
              <a:rPr lang="en-US" altLang="ko-KR" dirty="0"/>
              <a:t>)</a:t>
            </a:r>
            <a:r>
              <a:rPr lang="ko-KR" altLang="en-US" dirty="0"/>
              <a:t>는 어떤 사건이 일어날 가능성 </a:t>
            </a:r>
            <a:r>
              <a:rPr lang="en-US" altLang="ko-KR" dirty="0"/>
              <a:t>vs </a:t>
            </a:r>
            <a:r>
              <a:rPr lang="ko-KR" altLang="en-US" dirty="0"/>
              <a:t>일어나지 않을 가능성</a:t>
            </a:r>
            <a:r>
              <a:rPr lang="en-US" altLang="ko-KR" dirty="0"/>
              <a:t>"</a:t>
            </a:r>
            <a:r>
              <a:rPr lang="ko-KR" altLang="en-US" dirty="0"/>
              <a:t>의 </a:t>
            </a:r>
            <a:r>
              <a:rPr lang="ko-KR" altLang="en-US" b="1" dirty="0"/>
              <a:t>비율</a:t>
            </a:r>
            <a:r>
              <a:rPr lang="ko-KR" altLang="en-US" dirty="0"/>
              <a:t>을 비교하는 지표임</a:t>
            </a:r>
            <a:r>
              <a:rPr lang="en-US" altLang="ko-KR" dirty="0"/>
              <a:t>. </a:t>
            </a:r>
            <a:r>
              <a:rPr lang="ko-KR" altLang="en-US" dirty="0"/>
              <a:t>어떤 요인이 있을 때 사건이 일어날 가능성이 얼마나 더 커지는지를 나타냄</a:t>
            </a:r>
          </a:p>
          <a:p>
            <a:pPr>
              <a:buNone/>
            </a:pPr>
            <a:r>
              <a:rPr lang="ko-KR" altLang="en-US" dirty="0"/>
              <a:t>순서형 로지스틱 회귀에서 </a:t>
            </a:r>
            <a:r>
              <a:rPr lang="en-US" altLang="ko-KR" dirty="0"/>
              <a:t>OR</a:t>
            </a:r>
            <a:r>
              <a:rPr lang="ko-KR" altLang="en-US" dirty="0"/>
              <a:t>은 “노쇠 단계가 한 단계 올라갈 </a:t>
            </a:r>
            <a:r>
              <a:rPr lang="ko-KR" altLang="en-US" dirty="0" err="1"/>
              <a:t>가능성”에</a:t>
            </a:r>
            <a:r>
              <a:rPr lang="ko-KR" altLang="en-US" dirty="0"/>
              <a:t> 미치는 영향을 보여줌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ko-KR" altLang="en-US" dirty="0"/>
              <a:t>우울상태</a:t>
            </a:r>
            <a:r>
              <a:rPr lang="en-US" altLang="ko-KR" dirty="0"/>
              <a:t>_</a:t>
            </a:r>
            <a:r>
              <a:rPr lang="ko-KR" altLang="en-US" dirty="0"/>
              <a:t>중증의 </a:t>
            </a:r>
            <a:r>
              <a:rPr lang="en-US" altLang="ko-KR" dirty="0"/>
              <a:t>OR</a:t>
            </a:r>
            <a:r>
              <a:rPr lang="ko-KR" altLang="en-US" dirty="0"/>
              <a:t>이 </a:t>
            </a:r>
            <a:r>
              <a:rPr lang="en-US" altLang="ko-KR" dirty="0"/>
              <a:t>2.10</a:t>
            </a:r>
            <a:r>
              <a:rPr lang="ko-KR" altLang="en-US" dirty="0"/>
              <a:t>이면</a:t>
            </a:r>
            <a:r>
              <a:rPr lang="en-US" altLang="ko-KR" dirty="0"/>
              <a:t>, </a:t>
            </a:r>
            <a:r>
              <a:rPr lang="ko-KR" altLang="en-US" b="1" dirty="0"/>
              <a:t>중증 우울 상태인 사람은 정상</a:t>
            </a:r>
            <a:r>
              <a:rPr lang="en-US" altLang="ko-KR" b="1" dirty="0"/>
              <a:t>/</a:t>
            </a:r>
            <a:r>
              <a:rPr lang="ko-KR" altLang="en-US" b="1" dirty="0"/>
              <a:t>경증인 사람보다 노쇠 수준이 한 단계 높아질 </a:t>
            </a:r>
            <a:r>
              <a:rPr lang="en-US" altLang="ko-KR" b="1" dirty="0"/>
              <a:t>odds</a:t>
            </a:r>
            <a:r>
              <a:rPr lang="ko-KR" altLang="en-US" b="1" dirty="0"/>
              <a:t>가 </a:t>
            </a:r>
            <a:r>
              <a:rPr lang="en-US" altLang="ko-KR" b="1" dirty="0"/>
              <a:t>2.1</a:t>
            </a:r>
            <a:r>
              <a:rPr lang="ko-KR" altLang="en-US" b="1" dirty="0"/>
              <a:t>배 높음</a:t>
            </a:r>
            <a:endParaRPr lang="ko-KR" altLang="en-US" dirty="0"/>
          </a:p>
          <a:p>
            <a:r>
              <a:rPr lang="ko-KR" altLang="en-US" dirty="0"/>
              <a:t>악력저하</a:t>
            </a:r>
            <a:r>
              <a:rPr lang="en-US" altLang="ko-KR" dirty="0"/>
              <a:t>_</a:t>
            </a:r>
            <a:r>
              <a:rPr lang="ko-KR" altLang="en-US" dirty="0"/>
              <a:t>여부</a:t>
            </a:r>
            <a:r>
              <a:rPr lang="en-US" altLang="ko-KR" dirty="0"/>
              <a:t>_</a:t>
            </a:r>
            <a:r>
              <a:rPr lang="ko-KR" altLang="en-US" dirty="0"/>
              <a:t>악력저하의 </a:t>
            </a:r>
            <a:r>
              <a:rPr lang="en-US" altLang="ko-KR" dirty="0"/>
              <a:t>OR</a:t>
            </a:r>
            <a:r>
              <a:rPr lang="ko-KR" altLang="en-US" dirty="0"/>
              <a:t>이 </a:t>
            </a:r>
            <a:r>
              <a:rPr lang="en-US" altLang="ko-KR" dirty="0"/>
              <a:t>0.55</a:t>
            </a:r>
            <a:r>
              <a:rPr lang="ko-KR" altLang="en-US" dirty="0"/>
              <a:t>라면</a:t>
            </a:r>
            <a:r>
              <a:rPr lang="en-US" altLang="ko-KR" dirty="0"/>
              <a:t>, </a:t>
            </a:r>
            <a:r>
              <a:rPr lang="ko-KR" altLang="en-US" b="1" dirty="0"/>
              <a:t>악력이 저하된 경우 한 단계 상승 </a:t>
            </a:r>
            <a:r>
              <a:rPr lang="en-US" altLang="ko-KR" b="1" dirty="0"/>
              <a:t>odds</a:t>
            </a:r>
            <a:r>
              <a:rPr lang="ko-KR" altLang="en-US" b="1" dirty="0"/>
              <a:t>가 감소함</a:t>
            </a:r>
            <a:r>
              <a:rPr lang="en-US" altLang="ko-KR" b="1" dirty="0"/>
              <a:t>(</a:t>
            </a:r>
            <a:r>
              <a:rPr lang="ko-KR" altLang="en-US" b="1" dirty="0"/>
              <a:t>보호효과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ko-KR" altLang="en-US" b="1" dirty="0"/>
              <a:t>표준화 </a:t>
            </a:r>
            <a:r>
              <a:rPr lang="en-US" altLang="ko-KR" b="1" dirty="0"/>
              <a:t>OR </a:t>
            </a:r>
            <a:r>
              <a:rPr lang="ko-KR" altLang="en-US" b="1" dirty="0"/>
              <a:t>차이는 원래 연속변수에서만 적용</a:t>
            </a:r>
            <a:r>
              <a:rPr lang="ko-KR" altLang="en-US" dirty="0"/>
              <a:t>되는 개념임</a:t>
            </a:r>
            <a:r>
              <a:rPr lang="en-US" altLang="ko-KR" dirty="0"/>
              <a:t>, </a:t>
            </a:r>
            <a:r>
              <a:rPr lang="ko-KR" altLang="en-US" dirty="0"/>
              <a:t>그런데도 명목형 변수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비만 분류 등</a:t>
            </a:r>
            <a:r>
              <a:rPr lang="en-US" altLang="ko-KR" dirty="0"/>
              <a:t>)</a:t>
            </a:r>
            <a:r>
              <a:rPr lang="ko-KR" altLang="en-US" dirty="0"/>
              <a:t>도 일반 </a:t>
            </a:r>
            <a:r>
              <a:rPr lang="en-US" altLang="ko-KR" dirty="0"/>
              <a:t>OR</a:t>
            </a:r>
            <a:r>
              <a:rPr lang="ko-KR" altLang="en-US" dirty="0"/>
              <a:t>과 표준화 </a:t>
            </a:r>
            <a:r>
              <a:rPr lang="en-US" altLang="ko-KR" dirty="0"/>
              <a:t>OR</a:t>
            </a:r>
            <a:r>
              <a:rPr lang="ko-KR" altLang="en-US" dirty="0"/>
              <a:t>이 다른 이유</a:t>
            </a:r>
            <a:r>
              <a:rPr lang="en-US" altLang="ko-KR" dirty="0"/>
              <a:t>: </a:t>
            </a:r>
            <a:r>
              <a:rPr lang="ko-KR" altLang="en-US" dirty="0"/>
              <a:t>전체 회귀식의 스케일 구조가 바뀜</a:t>
            </a:r>
            <a:r>
              <a:rPr lang="en-US" altLang="ko-KR" dirty="0"/>
              <a:t>.</a:t>
            </a:r>
            <a:r>
              <a:rPr lang="ko-KR" altLang="en-US" dirty="0"/>
              <a:t> 연속형 변수들을 표준화한 모델에서 재계산됨 </a:t>
            </a:r>
            <a:r>
              <a:rPr lang="en-US" altLang="ko-KR" dirty="0"/>
              <a:t>(</a:t>
            </a:r>
            <a:r>
              <a:rPr lang="ko-KR" altLang="en-US" dirty="0"/>
              <a:t>값이 달라질 수 있음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표준화 회귀는 운동장에서 모든 사람의 키</a:t>
            </a:r>
            <a:r>
              <a:rPr lang="en-US" altLang="ko-KR" dirty="0"/>
              <a:t>(</a:t>
            </a:r>
            <a:r>
              <a:rPr lang="ko-KR" altLang="en-US" dirty="0"/>
              <a:t>연속</a:t>
            </a:r>
            <a:r>
              <a:rPr lang="en-US" altLang="ko-KR" dirty="0"/>
              <a:t>)</a:t>
            </a:r>
            <a:r>
              <a:rPr lang="ko-KR" altLang="en-US" dirty="0"/>
              <a:t>를 맞춰놓고 누가 더 잘 달리는지 보는 것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그럼 성별</a:t>
            </a:r>
            <a:r>
              <a:rPr lang="en-US" altLang="ko-KR" dirty="0"/>
              <a:t>(</a:t>
            </a:r>
            <a:r>
              <a:rPr lang="ko-KR" altLang="en-US" dirty="0"/>
              <a:t>범주</a:t>
            </a:r>
            <a:r>
              <a:rPr lang="en-US" altLang="ko-KR" dirty="0"/>
              <a:t>)</a:t>
            </a:r>
            <a:r>
              <a:rPr lang="ko-KR" altLang="en-US" dirty="0"/>
              <a:t>이 미치는 영향도</a:t>
            </a:r>
            <a:r>
              <a:rPr lang="en-US" altLang="ko-KR" dirty="0"/>
              <a:t>, ‘</a:t>
            </a:r>
            <a:r>
              <a:rPr lang="ko-KR" altLang="en-US" dirty="0"/>
              <a:t>다른 조건</a:t>
            </a:r>
            <a:r>
              <a:rPr lang="en-US" altLang="ko-KR" dirty="0"/>
              <a:t>(</a:t>
            </a:r>
            <a:r>
              <a:rPr lang="ko-KR" altLang="en-US" dirty="0"/>
              <a:t>연속변수들</a:t>
            </a:r>
            <a:r>
              <a:rPr lang="en-US" altLang="ko-KR" dirty="0"/>
              <a:t>)</a:t>
            </a:r>
            <a:r>
              <a:rPr lang="ko-KR" altLang="en-US" dirty="0"/>
              <a:t>이 같을 </a:t>
            </a:r>
            <a:r>
              <a:rPr lang="ko-KR" altLang="en-US" dirty="0" err="1"/>
              <a:t>때’의</a:t>
            </a:r>
            <a:r>
              <a:rPr lang="ko-KR" altLang="en-US" dirty="0"/>
              <a:t> 영향으로 다시 계산됨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성별 </a:t>
            </a:r>
            <a:r>
              <a:rPr lang="en-US" altLang="ko-KR" dirty="0"/>
              <a:t>OR</a:t>
            </a:r>
            <a:r>
              <a:rPr lang="ko-KR" altLang="en-US" dirty="0"/>
              <a:t>도 ‘키나 나이 등의 변수가 </a:t>
            </a:r>
            <a:r>
              <a:rPr lang="ko-KR" altLang="en-US" dirty="0" err="1"/>
              <a:t>정규화된</a:t>
            </a:r>
            <a:r>
              <a:rPr lang="ko-KR" altLang="en-US" dirty="0"/>
              <a:t> </a:t>
            </a:r>
            <a:r>
              <a:rPr lang="ko-KR" altLang="en-US" dirty="0" err="1"/>
              <a:t>상태’에서</a:t>
            </a:r>
            <a:r>
              <a:rPr lang="ko-KR" altLang="en-US" dirty="0"/>
              <a:t> 조정된 영향으로 나오는 거임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51B80-6737-4E46-B0F6-F81028A9A4F6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7320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51B80-6737-4E46-B0F6-F81028A9A4F6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4928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AC0AB-4DE5-457C-DA8D-D0C32D4EA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2BA0F0-7E08-7B33-DF35-4166175CA6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8ACFFF-87F1-1721-EF2C-B97C3FCD3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*** 0.001 </a:t>
            </a:r>
            <a:r>
              <a:rPr lang="ko-KR" altLang="en-US" dirty="0"/>
              <a:t>미만 위험도가 매우 높다</a:t>
            </a:r>
            <a:r>
              <a:rPr lang="en-US" altLang="ko-KR" dirty="0"/>
              <a:t>. </a:t>
            </a:r>
            <a:r>
              <a:rPr lang="ko-KR" altLang="en-US" dirty="0"/>
              <a:t>심각하다</a:t>
            </a:r>
            <a:r>
              <a:rPr lang="en-US" altLang="ko-KR" dirty="0"/>
              <a:t>. </a:t>
            </a:r>
            <a:r>
              <a:rPr lang="ko-KR" altLang="en-US" dirty="0" err="1"/>
              <a:t>영향력있는</a:t>
            </a:r>
            <a:r>
              <a:rPr lang="ko-KR" altLang="en-US" dirty="0"/>
              <a:t> 질환이다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2950E6-8094-C964-C347-A7B99D258B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51B80-6737-4E46-B0F6-F81028A9A4F6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4420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/>
              <a:t>OR (odds ratio, </a:t>
            </a:r>
            <a:r>
              <a:rPr lang="ko-KR" altLang="en-US" dirty="0"/>
              <a:t>오즈 비</a:t>
            </a:r>
            <a:r>
              <a:rPr lang="en-US" altLang="ko-KR" dirty="0"/>
              <a:t>)</a:t>
            </a:r>
            <a:r>
              <a:rPr lang="ko-KR" altLang="en-US" dirty="0"/>
              <a:t>는 어떤 사건이 일어날 확률 </a:t>
            </a:r>
            <a:r>
              <a:rPr lang="en-US" altLang="ko-KR" dirty="0"/>
              <a:t>vs </a:t>
            </a:r>
            <a:r>
              <a:rPr lang="ko-KR" altLang="en-US" dirty="0"/>
              <a:t>일어나지 않을 확률</a:t>
            </a:r>
            <a:r>
              <a:rPr lang="en-US" altLang="ko-KR" dirty="0"/>
              <a:t>"</a:t>
            </a:r>
            <a:r>
              <a:rPr lang="ko-KR" altLang="en-US" dirty="0"/>
              <a:t>의 </a:t>
            </a:r>
            <a:r>
              <a:rPr lang="ko-KR" altLang="en-US" b="1" dirty="0"/>
              <a:t>비율</a:t>
            </a:r>
            <a:r>
              <a:rPr lang="ko-KR" altLang="en-US" dirty="0"/>
              <a:t>을 비교하는 지표임</a:t>
            </a:r>
            <a:r>
              <a:rPr lang="en-US" altLang="ko-KR" dirty="0"/>
              <a:t>. </a:t>
            </a:r>
            <a:r>
              <a:rPr lang="ko-KR" altLang="en-US" dirty="0"/>
              <a:t>어떤 요인이 있을 때 사건이 일어날 가능성이 얼마나 더 커지는지를 나타냄</a:t>
            </a:r>
          </a:p>
          <a:p>
            <a:pPr>
              <a:buNone/>
            </a:pPr>
            <a:r>
              <a:rPr lang="ko-KR" altLang="en-US" dirty="0"/>
              <a:t>순서형 로지스틱 회귀에서 </a:t>
            </a:r>
            <a:r>
              <a:rPr lang="en-US" altLang="ko-KR" dirty="0"/>
              <a:t>OR</a:t>
            </a:r>
            <a:r>
              <a:rPr lang="ko-KR" altLang="en-US" dirty="0"/>
              <a:t>은 “노쇠 단계가 한 단계 올라갈 </a:t>
            </a:r>
            <a:r>
              <a:rPr lang="ko-KR" altLang="en-US" dirty="0" err="1"/>
              <a:t>가능성”에</a:t>
            </a:r>
            <a:r>
              <a:rPr lang="ko-KR" altLang="en-US" dirty="0"/>
              <a:t> 미치는 영향을 보여줌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ko-KR" altLang="en-US" dirty="0"/>
              <a:t>우울상태</a:t>
            </a:r>
            <a:r>
              <a:rPr lang="en-US" altLang="ko-KR" dirty="0"/>
              <a:t>_</a:t>
            </a:r>
            <a:r>
              <a:rPr lang="ko-KR" altLang="en-US" dirty="0"/>
              <a:t>중증의 </a:t>
            </a:r>
            <a:r>
              <a:rPr lang="en-US" altLang="ko-KR" dirty="0"/>
              <a:t>OR</a:t>
            </a:r>
            <a:r>
              <a:rPr lang="ko-KR" altLang="en-US" dirty="0"/>
              <a:t>이 </a:t>
            </a:r>
            <a:r>
              <a:rPr lang="en-US" altLang="ko-KR" dirty="0"/>
              <a:t>2.10</a:t>
            </a:r>
            <a:r>
              <a:rPr lang="ko-KR" altLang="en-US" dirty="0"/>
              <a:t>이면</a:t>
            </a:r>
            <a:r>
              <a:rPr lang="en-US" altLang="ko-KR" dirty="0"/>
              <a:t>, </a:t>
            </a:r>
            <a:r>
              <a:rPr lang="ko-KR" altLang="en-US" b="1" dirty="0"/>
              <a:t>중증 우울 상태인 사람은 정상</a:t>
            </a:r>
            <a:r>
              <a:rPr lang="en-US" altLang="ko-KR" b="1" dirty="0"/>
              <a:t>/</a:t>
            </a:r>
            <a:r>
              <a:rPr lang="ko-KR" altLang="en-US" b="1" dirty="0"/>
              <a:t>경증인 사람보다 노쇠 수준이 한 단계 높아질 </a:t>
            </a:r>
            <a:r>
              <a:rPr lang="en-US" altLang="ko-KR" b="1" dirty="0"/>
              <a:t>odds</a:t>
            </a:r>
            <a:r>
              <a:rPr lang="ko-KR" altLang="en-US" b="1" dirty="0"/>
              <a:t>가 </a:t>
            </a:r>
            <a:r>
              <a:rPr lang="en-US" altLang="ko-KR" b="1" dirty="0"/>
              <a:t>2.1</a:t>
            </a:r>
            <a:r>
              <a:rPr lang="ko-KR" altLang="en-US" b="1" dirty="0"/>
              <a:t>배 높음</a:t>
            </a:r>
            <a:endParaRPr lang="ko-KR" altLang="en-US" dirty="0"/>
          </a:p>
          <a:p>
            <a:r>
              <a:rPr lang="ko-KR" altLang="en-US" dirty="0"/>
              <a:t>악력저하</a:t>
            </a:r>
            <a:r>
              <a:rPr lang="en-US" altLang="ko-KR" dirty="0"/>
              <a:t>_</a:t>
            </a:r>
            <a:r>
              <a:rPr lang="ko-KR" altLang="en-US" dirty="0"/>
              <a:t>여부</a:t>
            </a:r>
            <a:r>
              <a:rPr lang="en-US" altLang="ko-KR" dirty="0"/>
              <a:t>_</a:t>
            </a:r>
            <a:r>
              <a:rPr lang="ko-KR" altLang="en-US" dirty="0"/>
              <a:t>악력저하의 </a:t>
            </a:r>
            <a:r>
              <a:rPr lang="en-US" altLang="ko-KR" dirty="0"/>
              <a:t>OR</a:t>
            </a:r>
            <a:r>
              <a:rPr lang="ko-KR" altLang="en-US" dirty="0"/>
              <a:t>이 </a:t>
            </a:r>
            <a:r>
              <a:rPr lang="en-US" altLang="ko-KR" dirty="0"/>
              <a:t>0.55</a:t>
            </a:r>
            <a:r>
              <a:rPr lang="ko-KR" altLang="en-US" dirty="0"/>
              <a:t>라면</a:t>
            </a:r>
            <a:r>
              <a:rPr lang="en-US" altLang="ko-KR" dirty="0"/>
              <a:t>, </a:t>
            </a:r>
            <a:r>
              <a:rPr lang="ko-KR" altLang="en-US" b="1" dirty="0"/>
              <a:t>악력이 저하된 경우 한 단계 상승 </a:t>
            </a:r>
            <a:r>
              <a:rPr lang="en-US" altLang="ko-KR" b="1" dirty="0"/>
              <a:t>odds</a:t>
            </a:r>
            <a:r>
              <a:rPr lang="ko-KR" altLang="en-US" b="1" dirty="0"/>
              <a:t>가 감소함</a:t>
            </a:r>
            <a:r>
              <a:rPr lang="en-US" altLang="ko-KR" b="1" dirty="0"/>
              <a:t>(</a:t>
            </a:r>
            <a:r>
              <a:rPr lang="ko-KR" altLang="en-US" b="1" dirty="0"/>
              <a:t>보호효과</a:t>
            </a:r>
            <a:r>
              <a:rPr lang="en-US" altLang="ko-KR" b="1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51B80-6737-4E46-B0F6-F81028A9A4F6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7320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51B80-6737-4E46-B0F6-F81028A9A4F6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1406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51B80-6737-4E46-B0F6-F81028A9A4F6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4928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AC0AB-4DE5-457C-DA8D-D0C32D4EA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2BA0F0-7E08-7B33-DF35-4166175CA6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8ACFFF-87F1-1721-EF2C-B97C3FCD3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*** 0.001 </a:t>
            </a:r>
            <a:r>
              <a:rPr lang="ko-KR" altLang="en-US" dirty="0"/>
              <a:t>미만 위험도가 매우 높다</a:t>
            </a:r>
            <a:r>
              <a:rPr lang="en-US" altLang="ko-KR" dirty="0"/>
              <a:t>. </a:t>
            </a:r>
            <a:r>
              <a:rPr lang="ko-KR" altLang="en-US" dirty="0"/>
              <a:t>심각하다</a:t>
            </a:r>
            <a:r>
              <a:rPr lang="en-US" altLang="ko-KR" dirty="0"/>
              <a:t>. </a:t>
            </a:r>
            <a:r>
              <a:rPr lang="ko-KR" altLang="en-US" dirty="0" err="1"/>
              <a:t>영향력있는</a:t>
            </a:r>
            <a:r>
              <a:rPr lang="ko-KR" altLang="en-US" dirty="0"/>
              <a:t> 질환이다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2950E6-8094-C964-C347-A7B99D258B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51B80-6737-4E46-B0F6-F81028A9A4F6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4420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51B80-6737-4E46-B0F6-F81028A9A4F6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5296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39E22-A01F-0DB9-097E-5E4604A5C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B9B730-9A8C-4392-04C6-3E5847AD7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558631-98D2-12F7-C1AC-DEC3A5746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2CF1DC-F85E-8A97-0EDD-D493D4DEE4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51B80-6737-4E46-B0F6-F81028A9A4F6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4080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로지스틱 회귀 결과 요약표 </a:t>
            </a:r>
            <a:r>
              <a:rPr lang="en-US" altLang="ko-KR" b="1" dirty="0"/>
              <a:t>(OR, CI </a:t>
            </a:r>
            <a:r>
              <a:rPr lang="ko-KR" altLang="en-US" b="1" dirty="0"/>
              <a:t>포함</a:t>
            </a:r>
            <a:r>
              <a:rPr lang="en-US" altLang="ko-KR" b="1" dirty="0"/>
              <a:t>)</a:t>
            </a:r>
          </a:p>
          <a:p>
            <a:r>
              <a:rPr lang="ko-KR" altLang="en-US" dirty="0"/>
              <a:t>관절염과 척추질환을 포함한 </a:t>
            </a:r>
            <a:r>
              <a:rPr lang="ko-KR" altLang="en-US" b="1" dirty="0"/>
              <a:t>근골격계 질환은 전체적으로 약 </a:t>
            </a:r>
            <a:r>
              <a:rPr lang="en-US" altLang="ko-KR" b="1" dirty="0"/>
              <a:t>2</a:t>
            </a:r>
            <a:r>
              <a:rPr lang="ko-KR" altLang="en-US" b="1" dirty="0"/>
              <a:t>배에서 </a:t>
            </a:r>
            <a:r>
              <a:rPr lang="en-US" altLang="ko-KR" b="1" dirty="0"/>
              <a:t>4</a:t>
            </a:r>
            <a:r>
              <a:rPr lang="ko-KR" altLang="en-US" b="1" dirty="0"/>
              <a:t>배까지 유의하게 위험도가 높다</a:t>
            </a:r>
            <a:r>
              <a:rPr lang="en-US" altLang="ko-KR" b="1" dirty="0"/>
              <a:t>.</a:t>
            </a:r>
            <a:endParaRPr lang="en-US" altLang="ko-KR" dirty="0"/>
          </a:p>
          <a:p>
            <a:r>
              <a:rPr lang="ko-KR" altLang="en-US" dirty="0"/>
              <a:t>이는 고령자의 신체기능 저하와 일상생활 제한에 밀접하게 연관된 결과로 해석될 수 있음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로지스틱 회귀 분석을 통해 기저질환이 노쇠 단계 예측에 미치는 영향을 수치적으로 제시함</a:t>
            </a:r>
            <a:r>
              <a:rPr lang="en-US" altLang="ko-KR" dirty="0"/>
              <a:t>), </a:t>
            </a:r>
            <a:r>
              <a:rPr lang="ko-KR" altLang="en-US" dirty="0"/>
              <a:t>뇌졸중은 노쇠 </a:t>
            </a:r>
            <a:r>
              <a:rPr lang="en-US" altLang="ko-KR" dirty="0"/>
              <a:t>vs </a:t>
            </a:r>
            <a:r>
              <a:rPr lang="ko-KR" altLang="en-US" dirty="0" err="1"/>
              <a:t>전노쇠에서</a:t>
            </a:r>
            <a:r>
              <a:rPr lang="ko-KR" altLang="en-US" dirty="0"/>
              <a:t> </a:t>
            </a:r>
            <a:r>
              <a:rPr lang="en-US" altLang="ko-KR" dirty="0"/>
              <a:t>p=0.2067</a:t>
            </a:r>
            <a:r>
              <a:rPr lang="ko-KR" altLang="en-US" dirty="0"/>
              <a:t>로 유의하지 않음 → 영향 약함</a:t>
            </a:r>
            <a:r>
              <a:rPr lang="en-US" altLang="ko-KR" dirty="0"/>
              <a:t>/ </a:t>
            </a:r>
          </a:p>
          <a:p>
            <a:r>
              <a:rPr lang="ko-KR" altLang="en-US" dirty="0"/>
              <a:t>표</a:t>
            </a:r>
            <a:r>
              <a:rPr lang="en-US" altLang="ko-KR" dirty="0"/>
              <a:t>9. </a:t>
            </a:r>
            <a:r>
              <a:rPr lang="ko-KR" altLang="en-US" dirty="0"/>
              <a:t>기저질환에 따른 노쇠 단계별 </a:t>
            </a:r>
            <a:r>
              <a:rPr lang="ko-KR" altLang="en-US" dirty="0" err="1"/>
              <a:t>오즈비</a:t>
            </a:r>
            <a:r>
              <a:rPr lang="en-US" altLang="ko-KR" dirty="0"/>
              <a:t>(OR) </a:t>
            </a:r>
            <a:r>
              <a:rPr lang="ko-KR" altLang="en-US" dirty="0"/>
              <a:t>및 회귀 계수</a:t>
            </a:r>
            <a:r>
              <a:rPr lang="en-US" altLang="ko-KR" dirty="0"/>
              <a:t>(Beta)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51B80-6737-4E46-B0F6-F81028A9A4F6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2347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51B80-6737-4E46-B0F6-F81028A9A4F6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60907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인과관계는 말할 수 없으나</a:t>
            </a:r>
            <a:r>
              <a:rPr lang="en-US" altLang="ko-KR" dirty="0"/>
              <a:t>, </a:t>
            </a:r>
            <a:r>
              <a:rPr lang="ko-KR" altLang="en-US" dirty="0"/>
              <a:t>이러한 연관성이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51B80-6737-4E46-B0F6-F81028A9A4F6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5359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*** 0.001 </a:t>
            </a:r>
            <a:r>
              <a:rPr lang="ko-KR" altLang="en-US" dirty="0"/>
              <a:t>미만 위험도가 매우 높다</a:t>
            </a:r>
            <a:r>
              <a:rPr lang="en-US" altLang="ko-KR" dirty="0"/>
              <a:t>. </a:t>
            </a:r>
            <a:r>
              <a:rPr lang="ko-KR" altLang="en-US" dirty="0"/>
              <a:t>심각하다</a:t>
            </a:r>
            <a:r>
              <a:rPr lang="en-US" altLang="ko-KR" dirty="0"/>
              <a:t>. </a:t>
            </a:r>
            <a:r>
              <a:rPr lang="ko-KR" altLang="en-US" dirty="0" err="1"/>
              <a:t>영향력있는</a:t>
            </a:r>
            <a:r>
              <a:rPr lang="ko-KR" altLang="en-US" dirty="0"/>
              <a:t> 질환이다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51B80-6737-4E46-B0F6-F81028A9A4F6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5006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해당 변수에 해당하는 사람은 노쇠 예측도가 높다고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51B80-6737-4E46-B0F6-F81028A9A4F6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7317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30F27-A2E6-E470-9B79-BBB8A79D1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E5FF72-AC81-CC88-E039-C1BA327786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F6727A-3081-27CE-0FB9-D656D9399E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해당 변수에 해당하는 사람은 노쇠 예측도가 높다고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890E03-7404-3CE2-942A-BEF1756C73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51B80-6737-4E46-B0F6-F81028A9A4F6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76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A4C5D-93AA-6546-504C-BE0C19372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8A4611-FFDA-25EF-4167-261416E53A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45B956-17C5-0F4D-960E-8CBEC00E3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해당 변수에 해당하는 사람은 노쇠 예측도가 높다고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4C4FA6-862D-A756-5611-7876C7F476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51B80-6737-4E46-B0F6-F81028A9A4F6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4038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844AD-9C77-B3B6-414A-1AB065D20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5D0DFE-8A1E-3FF1-9C35-601756F932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BF9104-5D98-F2E1-8AE7-4E4F5E4E8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해당 변수에 해당하는 사람은 노쇠 예측도가 높다고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7AC505-B7A3-FF80-4B60-B54D44B7F8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51B80-6737-4E46-B0F6-F81028A9A4F6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81622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D7092-553F-9EBD-184C-EF951E000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29D27A-FE1B-84B0-CF74-7534C8EC8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B601DC-8B81-CBBC-3A07-11B4AF39C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/>
              <a:t>65</a:t>
            </a:r>
            <a:r>
              <a:rPr lang="ko-KR" altLang="en-US" dirty="0"/>
              <a:t>세 이상 고령자 중에서 노쇠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ko-KR" altLang="en-US" dirty="0" err="1"/>
              <a:t>전노쇠</a:t>
            </a:r>
            <a:r>
              <a:rPr lang="en-US" altLang="ko-KR" dirty="0"/>
              <a:t>) </a:t>
            </a:r>
            <a:r>
              <a:rPr lang="ko-KR" altLang="en-US" dirty="0"/>
              <a:t>상태인 사람이 </a:t>
            </a:r>
            <a:r>
              <a:rPr lang="en-US" altLang="ko-KR" dirty="0"/>
              <a:t>10</a:t>
            </a:r>
            <a:r>
              <a:rPr lang="ko-KR" altLang="en-US" dirty="0"/>
              <a:t>만 명당 몇 명인지 나타낸 수치임</a:t>
            </a:r>
          </a:p>
          <a:p>
            <a:pPr>
              <a:buNone/>
            </a:pPr>
            <a:r>
              <a:rPr lang="ko-KR" altLang="en-US" dirty="0"/>
              <a:t>인구 구조</a:t>
            </a:r>
            <a:r>
              <a:rPr lang="en-US" altLang="ko-KR" dirty="0"/>
              <a:t>(</a:t>
            </a:r>
            <a:r>
              <a:rPr lang="ko-KR" altLang="en-US" dirty="0"/>
              <a:t>연령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)</a:t>
            </a:r>
            <a:r>
              <a:rPr lang="ko-KR" altLang="en-US" dirty="0"/>
              <a:t>의 차이를 보정하여 지역 간 직접 비교가 가능하도록 만든 표준화 지표임</a:t>
            </a:r>
          </a:p>
          <a:p>
            <a:pPr>
              <a:buNone/>
            </a:pP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어떤 동의 값이 </a:t>
            </a:r>
            <a:r>
              <a:rPr lang="en-US" altLang="ko-KR" dirty="0"/>
              <a:t>300</a:t>
            </a:r>
            <a:r>
              <a:rPr lang="ko-KR" altLang="en-US" dirty="0"/>
              <a:t>이라면</a:t>
            </a:r>
            <a:r>
              <a:rPr lang="en-US" altLang="ko-KR" dirty="0"/>
              <a:t>, </a:t>
            </a:r>
            <a:r>
              <a:rPr lang="ko-KR" altLang="en-US" dirty="0"/>
              <a:t>그 지역 </a:t>
            </a:r>
            <a:r>
              <a:rPr lang="en-US" altLang="ko-KR" dirty="0"/>
              <a:t>65</a:t>
            </a:r>
            <a:r>
              <a:rPr lang="ko-KR" altLang="en-US" dirty="0"/>
              <a:t>세 이상 인구 </a:t>
            </a:r>
            <a:r>
              <a:rPr lang="en-US" altLang="ko-KR" dirty="0"/>
              <a:t>10</a:t>
            </a:r>
            <a:r>
              <a:rPr lang="ko-KR" altLang="en-US" dirty="0"/>
              <a:t>만 명당 약 </a:t>
            </a:r>
            <a:r>
              <a:rPr lang="en-US" altLang="ko-KR" dirty="0"/>
              <a:t>300</a:t>
            </a:r>
            <a:r>
              <a:rPr lang="ko-KR" altLang="en-US" dirty="0"/>
              <a:t>명이 노쇠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ko-KR" altLang="en-US" dirty="0" err="1"/>
              <a:t>전노쇠</a:t>
            </a:r>
            <a:r>
              <a:rPr lang="en-US" altLang="ko-KR" dirty="0"/>
              <a:t>) </a:t>
            </a:r>
            <a:r>
              <a:rPr lang="ko-KR" altLang="en-US" dirty="0"/>
              <a:t>상태라는 의미임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D5B5B8-AFA5-AB22-4393-9F6D4BC7BC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51B80-6737-4E46-B0F6-F81028A9A4F6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5881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51B80-6737-4E46-B0F6-F81028A9A4F6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419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4D696-7B81-5945-0059-551802418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09C693-7F67-4743-B4DF-0C53D17119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7E08E9-C4C6-3D41-6700-12E4D9F16E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2FB220-5333-7D69-733C-1CBC15680D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51B80-6737-4E46-B0F6-F81028A9A4F6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5276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51B80-6737-4E46-B0F6-F81028A9A4F6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7439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6A846-BFF7-A665-BD90-648AE4DCA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6134F8-69F6-FD33-0374-2273166027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CBE124-C403-3F3F-BD11-C32FF9147C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1086F0-50DB-10C6-56CE-22BB39C82A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51B80-6737-4E46-B0F6-F81028A9A4F6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0089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세집단</a:t>
            </a:r>
            <a:r>
              <a:rPr lang="ko-KR" altLang="en-US" dirty="0"/>
              <a:t> 나눠서 </a:t>
            </a:r>
            <a:r>
              <a:rPr lang="en-US" altLang="ko-KR" dirty="0" err="1"/>
              <a:t>anova</a:t>
            </a:r>
            <a:r>
              <a:rPr lang="ko-KR" altLang="en-US" dirty="0"/>
              <a:t>를 봤더니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), </a:t>
            </a:r>
            <a:r>
              <a:rPr lang="ko-KR" altLang="en-US" dirty="0"/>
              <a:t>모두 유의함</a:t>
            </a:r>
            <a:r>
              <a:rPr lang="en-US" altLang="ko-KR" dirty="0"/>
              <a:t>. </a:t>
            </a:r>
            <a:r>
              <a:rPr lang="ko-KR" altLang="en-US" dirty="0"/>
              <a:t>이 지표들이 노쇠</a:t>
            </a:r>
            <a:r>
              <a:rPr lang="en-US" altLang="ko-KR" dirty="0"/>
              <a:t>/</a:t>
            </a:r>
            <a:r>
              <a:rPr lang="ko-KR" altLang="en-US" dirty="0" err="1"/>
              <a:t>전노쇠</a:t>
            </a:r>
            <a:r>
              <a:rPr lang="en-US" altLang="ko-KR" dirty="0"/>
              <a:t>/</a:t>
            </a:r>
            <a:r>
              <a:rPr lang="ko-KR" altLang="en-US" dirty="0"/>
              <a:t>정상 의 차이를 잘 보여주는 지표임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51B80-6737-4E46-B0F6-F81028A9A4F6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4017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51B80-6737-4E46-B0F6-F81028A9A4F6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53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지역에서 세 그룹 사이에 차이가 있어서 통계 분석의 의미가 없습니다만</a:t>
            </a:r>
            <a:r>
              <a:rPr lang="en-US" altLang="ko-KR" dirty="0"/>
              <a:t>, </a:t>
            </a:r>
            <a:r>
              <a:rPr lang="ko-KR" altLang="en-US" dirty="0"/>
              <a:t>어느 지역을 막론하고 일정비율의 노쇠 대상자가 존재한다는 사실이 우리 연구의 필요성을 강조하고 있습니다</a:t>
            </a:r>
            <a:r>
              <a:rPr lang="en-US" altLang="ko-KR" dirty="0"/>
              <a:t>. </a:t>
            </a:r>
            <a:r>
              <a:rPr lang="ko-KR" altLang="en-US" dirty="0"/>
              <a:t>노쇠자의 평균 </a:t>
            </a:r>
            <a:r>
              <a:rPr lang="en-US" altLang="ko-KR" dirty="0"/>
              <a:t>10-15%, </a:t>
            </a:r>
            <a:r>
              <a:rPr lang="ko-KR" altLang="en-US" dirty="0" err="1"/>
              <a:t>전노쇠</a:t>
            </a:r>
            <a:r>
              <a:rPr lang="ko-KR" altLang="en-US" dirty="0"/>
              <a:t> </a:t>
            </a:r>
            <a:r>
              <a:rPr lang="en-US" altLang="ko-KR" dirty="0"/>
              <a:t>5-60% </a:t>
            </a:r>
            <a:r>
              <a:rPr lang="ko-KR" altLang="en-US" dirty="0"/>
              <a:t>내외로 존재한다는 사실이 중요합니다</a:t>
            </a:r>
            <a:r>
              <a:rPr lang="en-US" altLang="ko-KR" dirty="0"/>
              <a:t>. </a:t>
            </a:r>
            <a:r>
              <a:rPr lang="ko-KR" altLang="en-US" dirty="0"/>
              <a:t>약 </a:t>
            </a:r>
            <a:r>
              <a:rPr lang="en-US" altLang="ko-KR" dirty="0"/>
              <a:t>60-70%</a:t>
            </a:r>
            <a:r>
              <a:rPr lang="ko-KR" altLang="en-US" dirty="0"/>
              <a:t>의 노쇠를 피할 수 없는 상황</a:t>
            </a:r>
            <a:r>
              <a:rPr lang="en-US" altLang="ko-KR" dirty="0"/>
              <a:t>. </a:t>
            </a:r>
            <a:r>
              <a:rPr lang="ko-KR" altLang="en-US" dirty="0"/>
              <a:t>심각한 보건문제 예고</a:t>
            </a:r>
            <a:r>
              <a:rPr lang="en-US" altLang="ko-KR" dirty="0"/>
              <a:t>. </a:t>
            </a:r>
            <a:r>
              <a:rPr lang="ko-KR" altLang="en-US" dirty="0"/>
              <a:t>최대한 </a:t>
            </a:r>
            <a:r>
              <a:rPr lang="ko-KR" altLang="en-US" dirty="0" err="1"/>
              <a:t>전노쇠</a:t>
            </a:r>
            <a:r>
              <a:rPr lang="ko-KR" altLang="en-US" dirty="0"/>
              <a:t> 단계</a:t>
            </a:r>
            <a:r>
              <a:rPr lang="en-US" altLang="ko-KR" dirty="0"/>
              <a:t>, </a:t>
            </a:r>
            <a:r>
              <a:rPr lang="ko-KR" altLang="en-US" dirty="0"/>
              <a:t>정상 단계를 유지하도록 하는</a:t>
            </a:r>
            <a:r>
              <a:rPr lang="en-US" altLang="ko-KR" dirty="0"/>
              <a:t> </a:t>
            </a:r>
            <a:r>
              <a:rPr lang="ko-KR" altLang="en-US" dirty="0"/>
              <a:t>당면 과제를 강조합니다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어디에는 차이가 있고</a:t>
            </a:r>
            <a:r>
              <a:rPr lang="en-US" altLang="ko-KR" dirty="0"/>
              <a:t>, </a:t>
            </a:r>
            <a:r>
              <a:rPr lang="ko-KR" altLang="en-US" dirty="0"/>
              <a:t>어디에는 차이가 없다고 해야 통계분석 의미가 있는데</a:t>
            </a:r>
            <a:r>
              <a:rPr lang="en-US" altLang="ko-KR" dirty="0"/>
              <a:t>.. </a:t>
            </a:r>
            <a:r>
              <a:rPr lang="ko-KR" altLang="en-US" dirty="0"/>
              <a:t>어쩌면 토탈에서 한번정도 해주고</a:t>
            </a:r>
            <a:r>
              <a:rPr lang="en-US" altLang="ko-KR" dirty="0"/>
              <a:t>, </a:t>
            </a:r>
            <a:r>
              <a:rPr lang="ko-KR" altLang="en-US" dirty="0"/>
              <a:t>동별로는 안 하는 게 </a:t>
            </a:r>
            <a:r>
              <a:rPr lang="ko-KR" altLang="en-US" dirty="0" err="1"/>
              <a:t>나이스</a:t>
            </a:r>
            <a:r>
              <a:rPr lang="ko-KR" altLang="en-US" dirty="0"/>
              <a:t> 할 듯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51B80-6737-4E46-B0F6-F81028A9A4F6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4090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97DCA-E408-28DA-E5AD-98B42B66A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8FFEF9-9BA0-1FF2-5BBA-7CC6484D66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D1A6D3-A641-679F-9E4B-F22CEBD0A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984A-D03A-544A-9220-5EE78547D15E}" type="datetimeFigureOut">
              <a:rPr kumimoji="1" lang="ko-KR" altLang="en-US" smtClean="0"/>
              <a:t>2025-06-18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9DA3B7-D833-C12C-D8B9-270B671EE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30AE61-DA8B-C2D6-817C-8375CBB5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B3E4-5B84-654B-BE4C-BE84CE7E80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9539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78D9A-B3B4-2BE8-E2F2-3DB5C5A3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B096D0-EC59-91B4-649D-DBBED01E2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426F8F-37A5-4E89-05C4-226BDDB2B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984A-D03A-544A-9220-5EE78547D15E}" type="datetimeFigureOut">
              <a:rPr kumimoji="1" lang="ko-KR" altLang="en-US" smtClean="0"/>
              <a:t>2025-06-18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D85BC5-0835-70BA-99C2-23E06CF23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8E6130-458E-3F87-1105-49C9067E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B3E4-5B84-654B-BE4C-BE84CE7E80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5850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E8CFEA-00D8-5F4D-2780-2EDBF4C8F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9C8E5C-31BC-CF21-A86A-75899BACA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5D4C3B-7B8A-4DF4-08DA-C1CA6539D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984A-D03A-544A-9220-5EE78547D15E}" type="datetimeFigureOut">
              <a:rPr kumimoji="1" lang="ko-KR" altLang="en-US" smtClean="0"/>
              <a:t>2025-06-18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C5A3F-AB30-D701-D39C-AB74920BB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C7B487-AC82-6505-6EE4-2BAA33018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B3E4-5B84-654B-BE4C-BE84CE7E80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3122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7F812E-2B2D-A2D8-5FF6-EE6D8FBC8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9E7836-F2E2-4ACD-3F52-F5A58E456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95DA58-F523-0CDD-3B7B-8FAFD398B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984A-D03A-544A-9220-5EE78547D15E}" type="datetimeFigureOut">
              <a:rPr kumimoji="1" lang="ko-KR" altLang="en-US" smtClean="0"/>
              <a:t>2025-06-18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BCA64A-B171-5062-D356-B65F2EF03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3EEF90-D36A-6422-56CA-9C9300E0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B3E4-5B84-654B-BE4C-BE84CE7E80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3359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B505D-F8FD-7643-3798-B955F2F83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C206AE-CD95-9257-6922-B2435DAAD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9DA7DC-B239-BBEF-7684-A41D80732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984A-D03A-544A-9220-5EE78547D15E}" type="datetimeFigureOut">
              <a:rPr kumimoji="1" lang="ko-KR" altLang="en-US" smtClean="0"/>
              <a:t>2025-06-18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837A98-8496-0459-1F84-62E71B4FB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7AF543-26BE-03BF-CB16-529A5D3B4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B3E4-5B84-654B-BE4C-BE84CE7E80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1159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EB8F2-A45B-D7C8-9942-E38D65518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92910F-4B42-1819-B0A6-A4771D73B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C41BB3-FAF5-ABCD-B029-DF3BB1D512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E3920D-9126-67E6-1510-E0FF47EF9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984A-D03A-544A-9220-5EE78547D15E}" type="datetimeFigureOut">
              <a:rPr kumimoji="1" lang="ko-KR" altLang="en-US" smtClean="0"/>
              <a:t>2025-06-18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3A99C0-4CA0-74D5-A7BB-CF238804B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1E9AD5-42B0-68BD-59B5-70CC3771B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B3E4-5B84-654B-BE4C-BE84CE7E80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5553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5E816-0BDD-64FB-960F-D8AEFBF7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309686-EBE3-9A30-2371-AA6FD5D33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11D04C-F1D6-850C-AEA6-5242C6E18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4C7B93-AF21-8B7C-5745-DED3DAAA7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551308-8F17-ED58-E9DA-53DF7E2B7D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135E3D-57A1-5156-1CC8-1DB6A348D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984A-D03A-544A-9220-5EE78547D15E}" type="datetimeFigureOut">
              <a:rPr kumimoji="1" lang="ko-KR" altLang="en-US" smtClean="0"/>
              <a:t>2025-06-18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F1DEF0-C435-BC52-4949-9468E8BB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A92761-E13D-BC74-453E-F75277343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B3E4-5B84-654B-BE4C-BE84CE7E80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6343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B0FAD-7321-8BEE-BA93-01546A363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5AC7BA-106D-D164-2F9B-6568A594B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984A-D03A-544A-9220-5EE78547D15E}" type="datetimeFigureOut">
              <a:rPr kumimoji="1" lang="ko-KR" altLang="en-US" smtClean="0"/>
              <a:t>2025-06-18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D0DE15-46E9-EFD6-09EF-E367ECC7D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671F04-7E7A-B384-A35B-CCEB9A783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B3E4-5B84-654B-BE4C-BE84CE7E80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3709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DD0418A-56E2-DD2E-6B7B-5C6520502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984A-D03A-544A-9220-5EE78547D15E}" type="datetimeFigureOut">
              <a:rPr kumimoji="1" lang="ko-KR" altLang="en-US" smtClean="0"/>
              <a:t>2025-06-18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0850E7-A22D-0E9B-B4E9-22DE87F6D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823C62-8CEC-38DB-3937-DB591E93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B3E4-5B84-654B-BE4C-BE84CE7E80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069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BF723-DB64-5120-852C-528A5441A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1910C6-7517-C235-9D77-CE259CCC2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42563A-7278-2CAE-7B71-EBC594820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B0D9F4-E17C-F6B8-F341-7D3073138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984A-D03A-544A-9220-5EE78547D15E}" type="datetimeFigureOut">
              <a:rPr kumimoji="1" lang="ko-KR" altLang="en-US" smtClean="0"/>
              <a:t>2025-06-18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560F25-A98C-4B6B-332A-C38FFCAA8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88A4E8-8251-1E63-132E-933A5B1B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B3E4-5B84-654B-BE4C-BE84CE7E80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2995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77285-3837-191A-676A-6E3E2A904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D5DA66A-04AA-79CA-45C4-DA6A2002C8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BFDFCC-AC39-E895-6D8B-268CEE01F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91C678-3B71-056A-58D0-7FA3A8BB6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984A-D03A-544A-9220-5EE78547D15E}" type="datetimeFigureOut">
              <a:rPr kumimoji="1" lang="ko-KR" altLang="en-US" smtClean="0"/>
              <a:t>2025-06-18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25AD6D-248F-28BE-B15D-A8FA6574C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4BFC1B-EE62-4476-E574-189DBDADB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B3E4-5B84-654B-BE4C-BE84CE7E80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8017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19EC32D-A445-1768-4CA1-09DE4C5FF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3C9A73-BB25-6BC6-1959-0B3F1396F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5396DD-877F-6BEC-C594-61683F33A8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21984A-D03A-544A-9220-5EE78547D15E}" type="datetimeFigureOut">
              <a:rPr kumimoji="1" lang="ko-KR" altLang="en-US" smtClean="0"/>
              <a:t>2025-06-18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70442C-8B38-96C2-8FB1-67CB5A54FC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68911E-7368-48C6-9891-7BB5BE969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87B3E4-5B84-654B-BE4C-BE84CE7E80D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6202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D1DA9-CA94-3B89-5DE4-171A51320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2C735-BA40-DC3A-6DDE-C496F95FA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985" y="1271361"/>
            <a:ext cx="11194029" cy="136574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3600" b="1" dirty="0"/>
              <a:t>부산광역시 마을건강센터 노쇠 단계 위험 요인 분석</a:t>
            </a:r>
            <a:endParaRPr kumimoji="1" lang="ko-KR" altLang="en-US" sz="3600" b="1" dirty="0">
              <a:latin typeface="Bahnschrift SemiLight Condensed" panose="020B0502040204020203" pitchFamily="34" charset="0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0E40B040-F805-FB80-1AF4-D856CF67CA00}"/>
              </a:ext>
            </a:extLst>
          </p:cNvPr>
          <p:cNvSpPr txBox="1">
            <a:spLocks/>
          </p:cNvSpPr>
          <p:nvPr/>
        </p:nvSpPr>
        <p:spPr>
          <a:xfrm>
            <a:off x="7358752" y="4820349"/>
            <a:ext cx="4153301" cy="14217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ko-KR" altLang="en-US" sz="2000" dirty="0"/>
              <a:t>부산대학교 의과대학 융합의과학과</a:t>
            </a:r>
            <a:endParaRPr kumimoji="1" lang="en-US" altLang="ko-KR" sz="2000" dirty="0"/>
          </a:p>
          <a:p>
            <a:pPr algn="r"/>
            <a:r>
              <a:rPr kumimoji="1" lang="ko-KR" altLang="en-US" sz="2000" dirty="0"/>
              <a:t>의생명연구원 건강융합의학연구실</a:t>
            </a:r>
            <a:endParaRPr kumimoji="1" lang="en-US" altLang="ko-KR" sz="2000" dirty="0"/>
          </a:p>
          <a:p>
            <a:pPr algn="r"/>
            <a:r>
              <a:rPr kumimoji="1" lang="ko-KR" altLang="en-US" sz="2000" dirty="0"/>
              <a:t>김 승 미</a:t>
            </a:r>
            <a:endParaRPr kumimoji="1" lang="en-US" altLang="ko-KR" sz="2000" dirty="0"/>
          </a:p>
          <a:p>
            <a:pPr algn="r"/>
            <a:r>
              <a:rPr kumimoji="1" lang="en-US" altLang="ko-KR" sz="2000" dirty="0"/>
              <a:t>2025.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6.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18.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18499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65CB2-630E-828E-C4A6-116EFB727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50DA2-8605-0133-DC49-D2A8F73C6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-1"/>
            <a:ext cx="12192001" cy="831273"/>
          </a:xfrm>
        </p:spPr>
        <p:txBody>
          <a:bodyPr>
            <a:normAutofit/>
          </a:bodyPr>
          <a:lstStyle/>
          <a:p>
            <a:r>
              <a:rPr kumimoji="1" lang="ko-KR" altLang="en-US" sz="3200" dirty="0"/>
              <a:t>표</a:t>
            </a:r>
            <a:r>
              <a:rPr kumimoji="1" lang="en-US" altLang="ko-KR" sz="3200" dirty="0"/>
              <a:t>2. </a:t>
            </a:r>
            <a:r>
              <a:rPr kumimoji="1" lang="ko-KR" altLang="en-US" sz="3200" dirty="0"/>
              <a:t>변수 설명</a:t>
            </a:r>
            <a:r>
              <a:rPr kumimoji="1" lang="en-US" altLang="ko-KR" sz="3200" dirty="0"/>
              <a:t>(</a:t>
            </a:r>
            <a:r>
              <a:rPr kumimoji="1" lang="ko-KR" altLang="en-US" sz="3200" dirty="0"/>
              <a:t>범주형</a:t>
            </a:r>
            <a:r>
              <a:rPr kumimoji="1" lang="en-US" altLang="ko-KR" sz="3200" dirty="0"/>
              <a:t>-</a:t>
            </a:r>
            <a:r>
              <a:rPr kumimoji="1" lang="ko-KR" altLang="en-US" sz="3200" dirty="0"/>
              <a:t>계속</a:t>
            </a:r>
            <a:r>
              <a:rPr kumimoji="1" lang="en-US" altLang="ko-KR" sz="3200" dirty="0"/>
              <a:t>)</a:t>
            </a:r>
            <a:endParaRPr kumimoji="1"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F9C686-7992-E1CB-755D-0FE43550A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277" y="745264"/>
            <a:ext cx="8195440" cy="611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65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5CE7C-8B04-6BF5-B3DE-46185C1AA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0E2C1-27C8-4187-AA1C-58EF9EABA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0"/>
            <a:ext cx="12192001" cy="700391"/>
          </a:xfrm>
        </p:spPr>
        <p:txBody>
          <a:bodyPr>
            <a:normAutofit/>
          </a:bodyPr>
          <a:lstStyle/>
          <a:p>
            <a:r>
              <a:rPr kumimoji="1" lang="ko-KR" altLang="en-US" sz="3200" dirty="0"/>
              <a:t>분석 결과 개요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98B252-143B-6C5A-9C45-F66EEEBD2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603064"/>
              </p:ext>
            </p:extLst>
          </p:nvPr>
        </p:nvGraphicFramePr>
        <p:xfrm>
          <a:off x="287081" y="883567"/>
          <a:ext cx="11617837" cy="5451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8511">
                  <a:extLst>
                    <a:ext uri="{9D8B030D-6E8A-4147-A177-3AD203B41FA5}">
                      <a16:colId xmlns:a16="http://schemas.microsoft.com/office/drawing/2014/main" val="1338137157"/>
                    </a:ext>
                  </a:extLst>
                </a:gridCol>
                <a:gridCol w="3361362">
                  <a:extLst>
                    <a:ext uri="{9D8B030D-6E8A-4147-A177-3AD203B41FA5}">
                      <a16:colId xmlns:a16="http://schemas.microsoft.com/office/drawing/2014/main" val="252766316"/>
                    </a:ext>
                  </a:extLst>
                </a:gridCol>
                <a:gridCol w="6187964">
                  <a:extLst>
                    <a:ext uri="{9D8B030D-6E8A-4147-A177-3AD203B41FA5}">
                      <a16:colId xmlns:a16="http://schemas.microsoft.com/office/drawing/2014/main" val="1111855444"/>
                    </a:ext>
                  </a:extLst>
                </a:gridCol>
              </a:tblGrid>
              <a:tr h="63276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/>
                        <a:t>분석 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/>
                        <a:t>주요 내용 요약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057198"/>
                  </a:ext>
                </a:extLst>
              </a:tr>
              <a:tr h="58409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/>
                        <a:t>1. </a:t>
                      </a:r>
                      <a:r>
                        <a:rPr lang="ko-KR" altLang="en-US" b="1" dirty="0"/>
                        <a:t>대상 특성 파악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주요 변수별 노쇠 단계 현황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대상자의 인구사회학적 특성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건강 상태 등 기초 통계 분석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851441"/>
                  </a:ext>
                </a:extLst>
              </a:tr>
              <a:tr h="584093"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/>
                        <a:t>2. </a:t>
                      </a:r>
                      <a:r>
                        <a:rPr lang="ko-KR" altLang="en-US" b="1" dirty="0"/>
                        <a:t>위험 요인 분석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1) </a:t>
                      </a:r>
                      <a:r>
                        <a:rPr lang="ko-KR" altLang="en-US" dirty="0"/>
                        <a:t>주요 위험 요인 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1) </a:t>
                      </a:r>
                      <a:r>
                        <a:rPr lang="ko-KR" altLang="en-US" dirty="0"/>
                        <a:t>노쇠 상태별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변수 비교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 err="1"/>
                        <a:t>카이제곱</a:t>
                      </a:r>
                      <a:r>
                        <a:rPr lang="en-US" altLang="ko-KR" dirty="0"/>
                        <a:t>, ANOVA)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062293"/>
                  </a:ext>
                </a:extLst>
              </a:tr>
              <a:tr h="10221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2) </a:t>
                      </a:r>
                      <a:r>
                        <a:rPr lang="ko-KR" altLang="en-US" dirty="0"/>
                        <a:t>노쇠 단계에 영향을 미치는 요인 분석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(</a:t>
                      </a:r>
                      <a:r>
                        <a:rPr lang="ko-KR" altLang="en-US" dirty="0"/>
                        <a:t>로지스틱 회귀분석 및 순서형 로지스틱 회귀 분석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112930"/>
                  </a:ext>
                </a:extLst>
              </a:tr>
              <a:tr h="1022161">
                <a:tc vMerge="1">
                  <a:txBody>
                    <a:bodyPr/>
                    <a:lstStyle/>
                    <a:p>
                      <a:pPr algn="l" latinLnBrk="1"/>
                      <a:endParaRPr lang="ko-KR" altLang="en-US" b="1" dirty="0"/>
                    </a:p>
                  </a:txBody>
                  <a:tcPr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/>
                        <a:t>2) </a:t>
                      </a:r>
                      <a:r>
                        <a:rPr lang="ko-KR" altLang="en-US" dirty="0"/>
                        <a:t>기저질환 노쇠 위험도</a:t>
                      </a:r>
                    </a:p>
                  </a:txBody>
                  <a:tcPr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기저질환이 노쇠 단계에 미치는 영향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로지스틱 회귀 모형 적용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371375"/>
                  </a:ext>
                </a:extLst>
              </a:tr>
              <a:tr h="58409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/>
                        <a:t>3. </a:t>
                      </a:r>
                      <a:r>
                        <a:rPr lang="ko-KR" altLang="en-US" b="1" dirty="0"/>
                        <a:t>예측 성능 평가</a:t>
                      </a:r>
                    </a:p>
                  </a:txBody>
                  <a:tcPr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변수별 예측 성능 평가</a:t>
                      </a:r>
                    </a:p>
                  </a:txBody>
                  <a:tcPr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변수별 </a:t>
                      </a:r>
                      <a:r>
                        <a:rPr lang="en-US" altLang="ko-KR" dirty="0"/>
                        <a:t>ROC </a:t>
                      </a:r>
                      <a:r>
                        <a:rPr lang="ko-KR" altLang="en-US" dirty="0"/>
                        <a:t>곡선을 통한 노쇠 상태 예측력 비교</a:t>
                      </a:r>
                      <a:endParaRPr lang="en-US" altLang="ko-KR" dirty="0"/>
                    </a:p>
                  </a:txBody>
                  <a:tcPr>
                    <a:solidFill>
                      <a:srgbClr val="CCD2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431025"/>
                  </a:ext>
                </a:extLst>
              </a:tr>
              <a:tr h="102216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/>
                        <a:t>4. </a:t>
                      </a:r>
                      <a:r>
                        <a:rPr lang="ko-KR" altLang="en-US" b="1" dirty="0"/>
                        <a:t>지역 수준 분석</a:t>
                      </a:r>
                    </a:p>
                  </a:txBody>
                  <a:tcPr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지역별 표준화 </a:t>
                      </a:r>
                      <a:r>
                        <a:rPr lang="ko-KR" altLang="en-US" dirty="0" err="1"/>
                        <a:t>노쇠율</a:t>
                      </a:r>
                      <a:r>
                        <a:rPr lang="ko-KR" altLang="en-US" dirty="0"/>
                        <a:t> 산출 및 공간 분포도</a:t>
                      </a:r>
                    </a:p>
                  </a:txBody>
                  <a:tcPr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연령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성별 표준화 노쇠율을 지역 단위로 산출 및 지리적 분포 양상 평가</a:t>
                      </a:r>
                    </a:p>
                  </a:txBody>
                  <a:tcPr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144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3416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CDA39-9A90-1A6B-8E4D-753D2821D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E026E-5229-47D7-19F5-2A49F835C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-1"/>
            <a:ext cx="12192001" cy="1894116"/>
          </a:xfrm>
        </p:spPr>
        <p:txBody>
          <a:bodyPr>
            <a:normAutofit/>
          </a:bodyPr>
          <a:lstStyle/>
          <a:p>
            <a:r>
              <a:rPr kumimoji="1" lang="en-US" altLang="ko-KR" sz="3200" b="1" dirty="0"/>
              <a:t>1. </a:t>
            </a:r>
            <a:r>
              <a:rPr lang="ko-KR" altLang="en-US" sz="3200" b="1" dirty="0"/>
              <a:t>대상 특성 파악</a:t>
            </a:r>
            <a:r>
              <a:rPr lang="en-US" altLang="ko-KR" sz="3200" b="1" dirty="0"/>
              <a:t>_</a:t>
            </a:r>
            <a:r>
              <a:rPr lang="ko-KR" altLang="en-US" sz="3200" dirty="0"/>
              <a:t>주요 변수별 노쇠 단계 분석</a:t>
            </a:r>
            <a:br>
              <a:rPr lang="en-US" altLang="ko-KR" sz="3200" b="1" dirty="0"/>
            </a:br>
            <a:r>
              <a:rPr lang="en-US" altLang="ko-KR" sz="3200" b="1" dirty="0"/>
              <a:t>2. </a:t>
            </a:r>
            <a:r>
              <a:rPr lang="ko-KR" altLang="en-US" sz="3200" b="1" dirty="0"/>
              <a:t>위험 요인 분석</a:t>
            </a:r>
            <a:r>
              <a:rPr lang="en-US" altLang="ko-KR" sz="3200" b="1" dirty="0"/>
              <a:t>_</a:t>
            </a:r>
            <a:r>
              <a:rPr lang="en-US" altLang="ko-KR" sz="3200" dirty="0"/>
              <a:t>1) </a:t>
            </a:r>
            <a:r>
              <a:rPr lang="ko-KR" altLang="en-US" sz="3200" dirty="0"/>
              <a:t>노쇠 상태별 변수 비교</a:t>
            </a:r>
            <a:br>
              <a:rPr lang="en-US" altLang="ko-KR" sz="3200" b="1" dirty="0"/>
            </a:br>
            <a:br>
              <a:rPr lang="en-US" altLang="ko-KR" sz="3200" b="1" dirty="0"/>
            </a:br>
            <a:r>
              <a:rPr kumimoji="1" lang="ko-KR" altLang="en-US" sz="3200" dirty="0"/>
              <a:t>표</a:t>
            </a:r>
            <a:r>
              <a:rPr kumimoji="1" lang="en-US" altLang="ko-KR" sz="3200" dirty="0"/>
              <a:t>3. </a:t>
            </a:r>
            <a:r>
              <a:rPr kumimoji="1" lang="ko-KR" altLang="en-US" sz="3200" dirty="0"/>
              <a:t>인구사회학적 특성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755B30-61C5-0F7E-3442-079368E1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56" y="2159542"/>
            <a:ext cx="11664287" cy="306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96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495FF-5C32-CE5A-00A3-99D892EE9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25875-ED99-615D-490E-B409CAE76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-1"/>
            <a:ext cx="12192001" cy="831273"/>
          </a:xfrm>
        </p:spPr>
        <p:txBody>
          <a:bodyPr>
            <a:normAutofit/>
          </a:bodyPr>
          <a:lstStyle/>
          <a:p>
            <a:r>
              <a:rPr kumimoji="1" lang="ko-KR" altLang="en-US" sz="3200" dirty="0"/>
              <a:t>표</a:t>
            </a:r>
            <a:r>
              <a:rPr kumimoji="1" lang="en-US" altLang="ko-KR" sz="3200" dirty="0"/>
              <a:t>4. </a:t>
            </a:r>
            <a:r>
              <a:rPr kumimoji="1" lang="ko-KR" altLang="en-US" sz="3200" dirty="0"/>
              <a:t>신체 계측</a:t>
            </a:r>
            <a:r>
              <a:rPr kumimoji="1" lang="en-US" altLang="ko-KR" sz="3200" dirty="0"/>
              <a:t>, </a:t>
            </a:r>
            <a:r>
              <a:rPr kumimoji="1" lang="ko-KR" altLang="en-US" sz="3200" dirty="0"/>
              <a:t>대사 및 심혈관 지표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D0925D-CFB9-743A-64F4-D9A0A5217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66" y="1105788"/>
            <a:ext cx="11455667" cy="489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92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DD55A-0CE2-98B8-810A-781D40708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19243-4BDA-BA32-B9A4-61B3E7C9E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-1"/>
            <a:ext cx="12192001" cy="821934"/>
          </a:xfrm>
        </p:spPr>
        <p:txBody>
          <a:bodyPr>
            <a:normAutofit/>
          </a:bodyPr>
          <a:lstStyle/>
          <a:p>
            <a:r>
              <a:rPr kumimoji="1" lang="ko-KR" altLang="en-US" sz="3200" dirty="0"/>
              <a:t>표</a:t>
            </a:r>
            <a:r>
              <a:rPr kumimoji="1" lang="en-US" altLang="ko-KR" sz="3200" dirty="0"/>
              <a:t>5. </a:t>
            </a:r>
            <a:r>
              <a:rPr kumimoji="1" lang="ko-KR" altLang="en-US" sz="3200" dirty="0"/>
              <a:t>노쇠 및 근감소증 관련 지표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92F782-D57B-42C4-12FD-AF762C638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93" y="821933"/>
            <a:ext cx="10770208" cy="587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54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68C07-779D-D189-80DB-1FA319B93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4C86B-AEDE-960A-771B-27B2DFDE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-1"/>
            <a:ext cx="12192001" cy="831273"/>
          </a:xfrm>
        </p:spPr>
        <p:txBody>
          <a:bodyPr>
            <a:normAutofit/>
          </a:bodyPr>
          <a:lstStyle/>
          <a:p>
            <a:r>
              <a:rPr kumimoji="1" lang="ko-KR" altLang="en-US" sz="3200" dirty="0"/>
              <a:t>표</a:t>
            </a:r>
            <a:r>
              <a:rPr kumimoji="1" lang="en-US" altLang="ko-KR" sz="3200" dirty="0"/>
              <a:t>6. </a:t>
            </a:r>
            <a:r>
              <a:rPr kumimoji="1" lang="ko-KR" altLang="en-US" sz="3200" dirty="0"/>
              <a:t>정신 및 심리 지표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99D1E0-E41B-5387-58B3-9E4241404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05" y="1108362"/>
            <a:ext cx="11657389" cy="259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39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B4AA0-3EB3-FF5C-218F-BC98B3F64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ECA52-4373-D2D1-0A8A-6178081FD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-1"/>
            <a:ext cx="12192001" cy="831273"/>
          </a:xfrm>
        </p:spPr>
        <p:txBody>
          <a:bodyPr>
            <a:normAutofit/>
          </a:bodyPr>
          <a:lstStyle/>
          <a:p>
            <a:r>
              <a:rPr kumimoji="1" lang="ko-KR" altLang="en-US" sz="3200" dirty="0"/>
              <a:t>표</a:t>
            </a:r>
            <a:r>
              <a:rPr kumimoji="1" lang="en-US" altLang="ko-KR" sz="3200" dirty="0"/>
              <a:t>7-1. </a:t>
            </a:r>
            <a:r>
              <a:rPr kumimoji="1" lang="ko-KR" altLang="en-US" sz="3200" dirty="0"/>
              <a:t>지역적 특성</a:t>
            </a:r>
            <a:r>
              <a:rPr kumimoji="1" lang="en-US" altLang="ko-KR" sz="3200" dirty="0"/>
              <a:t>(</a:t>
            </a:r>
            <a:r>
              <a:rPr kumimoji="1" lang="ko-KR" altLang="en-US" sz="3200" dirty="0"/>
              <a:t>구</a:t>
            </a:r>
            <a:r>
              <a:rPr kumimoji="1" lang="en-US" altLang="ko-KR" sz="3200" dirty="0"/>
              <a:t>, </a:t>
            </a:r>
            <a:r>
              <a:rPr kumimoji="1" lang="ko-KR" altLang="en-US" sz="3200" dirty="0"/>
              <a:t>군 단위</a:t>
            </a:r>
            <a:r>
              <a:rPr kumimoji="1" lang="en-US" altLang="ko-KR" sz="3200" dirty="0"/>
              <a:t>)</a:t>
            </a:r>
            <a:endParaRPr kumimoji="1"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DBA02F-21D4-96F5-8171-FD9783920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50" y="1018031"/>
            <a:ext cx="10490094" cy="540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43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06B62-5FBA-30E9-7BF2-6B930DEA3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CF9C3-37F7-1429-1591-BB97B6A6C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-1"/>
            <a:ext cx="12192001" cy="831273"/>
          </a:xfrm>
        </p:spPr>
        <p:txBody>
          <a:bodyPr>
            <a:normAutofit/>
          </a:bodyPr>
          <a:lstStyle/>
          <a:p>
            <a:r>
              <a:rPr kumimoji="1" lang="ko-KR" altLang="en-US" sz="3200" dirty="0"/>
              <a:t>표</a:t>
            </a:r>
            <a:r>
              <a:rPr kumimoji="1" lang="en-US" altLang="ko-KR" sz="3200" dirty="0"/>
              <a:t>7-2. </a:t>
            </a:r>
            <a:r>
              <a:rPr kumimoji="1" lang="ko-KR" altLang="en-US" sz="3200" dirty="0"/>
              <a:t>지역적 특성</a:t>
            </a:r>
            <a:r>
              <a:rPr kumimoji="1" lang="en-US" altLang="ko-KR" sz="3200" dirty="0"/>
              <a:t>(</a:t>
            </a:r>
            <a:r>
              <a:rPr kumimoji="1" lang="ko-KR" altLang="en-US" sz="3200" dirty="0"/>
              <a:t>동 단위</a:t>
            </a:r>
            <a:r>
              <a:rPr kumimoji="1" lang="en-US" altLang="ko-KR" sz="3200" dirty="0"/>
              <a:t>)</a:t>
            </a:r>
            <a:endParaRPr kumimoji="1" lang="ko-KR" altLang="en-US" sz="3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9475735-B2FE-B6F4-09D7-A201C5F80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634" y="831272"/>
            <a:ext cx="7934732" cy="589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40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5DC4D-9470-8262-1EB7-F5875C9AF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987E6E-D08E-EEFD-DC40-BA8836473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-1"/>
            <a:ext cx="12192001" cy="831273"/>
          </a:xfrm>
        </p:spPr>
        <p:txBody>
          <a:bodyPr>
            <a:normAutofit/>
          </a:bodyPr>
          <a:lstStyle/>
          <a:p>
            <a:r>
              <a:rPr kumimoji="1" lang="ko-KR" altLang="en-US" sz="3200" dirty="0"/>
              <a:t>표</a:t>
            </a:r>
            <a:r>
              <a:rPr kumimoji="1" lang="en-US" altLang="ko-KR" sz="3200" dirty="0"/>
              <a:t>7-2. </a:t>
            </a:r>
            <a:r>
              <a:rPr kumimoji="1" lang="ko-KR" altLang="en-US" sz="3200" dirty="0"/>
              <a:t>지역적 특성</a:t>
            </a:r>
            <a:r>
              <a:rPr kumimoji="1" lang="en-US" altLang="ko-KR" sz="3200" dirty="0"/>
              <a:t>(</a:t>
            </a:r>
            <a:r>
              <a:rPr kumimoji="1" lang="ko-KR" altLang="en-US" sz="3200" dirty="0"/>
              <a:t>동 단위</a:t>
            </a:r>
            <a:r>
              <a:rPr kumimoji="1" lang="en-US" altLang="ko-KR" sz="3200" dirty="0"/>
              <a:t>-</a:t>
            </a:r>
            <a:r>
              <a:rPr kumimoji="1" lang="ko-KR" altLang="en-US" sz="3200" dirty="0"/>
              <a:t>계속</a:t>
            </a:r>
            <a:r>
              <a:rPr kumimoji="1" lang="en-US" altLang="ko-KR" sz="3200" dirty="0"/>
              <a:t>)</a:t>
            </a:r>
            <a:endParaRPr kumimoji="1" lang="ko-KR" altLang="en-US" sz="3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47A01E-DA24-F31E-DD58-8C4C55913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322" y="831272"/>
            <a:ext cx="7691355" cy="586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78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A545C-ED3F-B964-5BAD-A84140D5C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3D7F4-44DC-9100-F57B-E30CCA01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-1"/>
            <a:ext cx="12192001" cy="831273"/>
          </a:xfrm>
        </p:spPr>
        <p:txBody>
          <a:bodyPr>
            <a:normAutofit/>
          </a:bodyPr>
          <a:lstStyle/>
          <a:p>
            <a:r>
              <a:rPr kumimoji="1" lang="ko-KR" altLang="en-US" sz="3200" dirty="0"/>
              <a:t>표</a:t>
            </a:r>
            <a:r>
              <a:rPr kumimoji="1" lang="en-US" altLang="ko-KR" sz="3200" dirty="0"/>
              <a:t>7-2. </a:t>
            </a:r>
            <a:r>
              <a:rPr kumimoji="1" lang="ko-KR" altLang="en-US" sz="3200" dirty="0"/>
              <a:t>지역적 특성</a:t>
            </a:r>
            <a:r>
              <a:rPr kumimoji="1" lang="en-US" altLang="ko-KR" sz="3200" dirty="0"/>
              <a:t>(</a:t>
            </a:r>
            <a:r>
              <a:rPr kumimoji="1" lang="ko-KR" altLang="en-US" sz="3200" dirty="0"/>
              <a:t>동 단위</a:t>
            </a:r>
            <a:r>
              <a:rPr kumimoji="1" lang="en-US" altLang="ko-KR" sz="3200" dirty="0"/>
              <a:t>-</a:t>
            </a:r>
            <a:r>
              <a:rPr kumimoji="1" lang="ko-KR" altLang="en-US" sz="3200" dirty="0"/>
              <a:t>계속</a:t>
            </a:r>
            <a:r>
              <a:rPr kumimoji="1" lang="en-US" altLang="ko-KR" sz="3200" dirty="0"/>
              <a:t>)</a:t>
            </a:r>
            <a:endParaRPr kumimoji="1" lang="ko-KR" altLang="en-US" sz="3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EB6C4C3-EBF4-50AE-884B-5013D34F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416" y="831273"/>
            <a:ext cx="8011350" cy="56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90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B80E0-F7B3-1E3B-46E6-8C0AD4FF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70F129-49E7-82A6-33E6-3004B98EC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-1"/>
            <a:ext cx="12192001" cy="831273"/>
          </a:xfrm>
        </p:spPr>
        <p:txBody>
          <a:bodyPr>
            <a:normAutofit/>
          </a:bodyPr>
          <a:lstStyle/>
          <a:p>
            <a:r>
              <a:rPr kumimoji="1" lang="ko-KR" altLang="en-US" sz="3200" dirty="0"/>
              <a:t>연구 개요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F6D950A-B0ED-E46F-F24A-23FAF6B9C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1272"/>
            <a:ext cx="12191998" cy="602672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600" b="1" dirty="0"/>
              <a:t>배경 및 필요성</a:t>
            </a:r>
            <a:endParaRPr lang="en-US" altLang="ko-KR" sz="2600" b="1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고령 인구 증가에 따라 노쇠</a:t>
            </a:r>
            <a:r>
              <a:rPr lang="en-US" altLang="ko-KR" sz="2400" dirty="0"/>
              <a:t>(Frailty) </a:t>
            </a:r>
            <a:r>
              <a:rPr lang="ko-KR" altLang="en-US" sz="2400" dirty="0"/>
              <a:t>유병률 증가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노쇠는 낙상</a:t>
            </a:r>
            <a:r>
              <a:rPr lang="en-US" altLang="ko-KR" sz="2400" dirty="0"/>
              <a:t>, </a:t>
            </a:r>
            <a:r>
              <a:rPr lang="ko-KR" altLang="en-US" sz="2400" dirty="0"/>
              <a:t>입원</a:t>
            </a:r>
            <a:r>
              <a:rPr lang="en-US" altLang="ko-KR" sz="2400" dirty="0"/>
              <a:t>, </a:t>
            </a:r>
            <a:r>
              <a:rPr lang="ko-KR" altLang="en-US" sz="2400" dirty="0"/>
              <a:t>사망과 관련 있는 복합 건강위험 상태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지역별 건강 불균형 문제도 함께 대두됨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예방 가능한 위험 요인 조기 파악이 핵심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ko-KR" altLang="en-US" sz="24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600" b="1" dirty="0"/>
              <a:t>목적</a:t>
            </a:r>
            <a:endParaRPr lang="en-US" altLang="ko-KR" sz="2600" b="1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마을건강센터 자료를 활용해 노쇠 단계 진행에 대한 주요 위험 요인 분석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기저질환별 노쇠 위험도 분석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지역별 표준화 </a:t>
            </a:r>
            <a:r>
              <a:rPr lang="ko-KR" altLang="en-US" sz="2400" dirty="0" err="1"/>
              <a:t>노쇠율</a:t>
            </a:r>
            <a:r>
              <a:rPr lang="ko-KR" altLang="en-US" sz="2400" dirty="0"/>
              <a:t> 산출 및 공간 분포도 작성</a:t>
            </a:r>
          </a:p>
        </p:txBody>
      </p:sp>
    </p:spTree>
    <p:extLst>
      <p:ext uri="{BB962C8B-B14F-4D97-AF65-F5344CB8AC3E}">
        <p14:creationId xmlns:p14="http://schemas.microsoft.com/office/powerpoint/2010/main" val="1597227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B1DC1-3E4B-C041-581A-1FD30D4D4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84F6D-D39C-B8A5-322B-CC342795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-1"/>
            <a:ext cx="12192001" cy="831273"/>
          </a:xfrm>
        </p:spPr>
        <p:txBody>
          <a:bodyPr>
            <a:normAutofit/>
          </a:bodyPr>
          <a:lstStyle/>
          <a:p>
            <a:r>
              <a:rPr kumimoji="1" lang="ko-KR" altLang="en-US" sz="3200" dirty="0"/>
              <a:t>표</a:t>
            </a:r>
            <a:r>
              <a:rPr kumimoji="1" lang="en-US" altLang="ko-KR" sz="3200" dirty="0"/>
              <a:t>8-1. </a:t>
            </a:r>
            <a:r>
              <a:rPr kumimoji="1" lang="ko-KR" altLang="en-US" sz="3200" dirty="0"/>
              <a:t>노쇠 단계에 영향을 미치는 요인 분석</a:t>
            </a:r>
            <a:r>
              <a:rPr kumimoji="1" lang="en-US" altLang="ko-KR" sz="3200" dirty="0"/>
              <a:t>_</a:t>
            </a:r>
            <a:r>
              <a:rPr lang="ko-KR" altLang="en-US" sz="3200" b="1" dirty="0" err="1">
                <a:solidFill>
                  <a:srgbClr val="0432FF"/>
                </a:solidFill>
              </a:rPr>
              <a:t>전노쇠</a:t>
            </a:r>
            <a:r>
              <a:rPr lang="ko-KR" altLang="en-US" sz="3200" b="1" dirty="0">
                <a:solidFill>
                  <a:srgbClr val="0432FF"/>
                </a:solidFill>
              </a:rPr>
              <a:t> </a:t>
            </a:r>
            <a:r>
              <a:rPr lang="en-US" altLang="ko-KR" sz="3200" b="1" dirty="0">
                <a:solidFill>
                  <a:srgbClr val="0432FF"/>
                </a:solidFill>
              </a:rPr>
              <a:t>vs</a:t>
            </a:r>
            <a:r>
              <a:rPr lang="ko-KR" altLang="en-US" sz="3200" b="1" dirty="0">
                <a:solidFill>
                  <a:srgbClr val="0432FF"/>
                </a:solidFill>
              </a:rPr>
              <a:t> 정상</a:t>
            </a:r>
            <a:endParaRPr kumimoji="1" lang="ko-KR" altLang="en-US" sz="3200" b="1" dirty="0">
              <a:solidFill>
                <a:srgbClr val="0432FF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3AB794-93EF-E703-BAAB-163E0C852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062" y="1273290"/>
            <a:ext cx="6983870" cy="546289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BE9D37-5B7E-C6B6-1810-B9AAAE933B77}"/>
              </a:ext>
            </a:extLst>
          </p:cNvPr>
          <p:cNvSpPr/>
          <p:nvPr/>
        </p:nvSpPr>
        <p:spPr>
          <a:xfrm>
            <a:off x="2521074" y="3119714"/>
            <a:ext cx="7149399" cy="418479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B59140-A0AF-776F-8AD3-AF8A870E8D07}"/>
              </a:ext>
            </a:extLst>
          </p:cNvPr>
          <p:cNvSpPr/>
          <p:nvPr/>
        </p:nvSpPr>
        <p:spPr>
          <a:xfrm>
            <a:off x="2521073" y="4004739"/>
            <a:ext cx="7149399" cy="196141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AEC905-F4F8-22C4-1A14-5DB3C11FFD3F}"/>
              </a:ext>
            </a:extLst>
          </p:cNvPr>
          <p:cNvSpPr/>
          <p:nvPr/>
        </p:nvSpPr>
        <p:spPr>
          <a:xfrm>
            <a:off x="2521072" y="4889764"/>
            <a:ext cx="7149399" cy="272515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6CE982-3DC7-3A17-1BEB-A778FCF5D189}"/>
              </a:ext>
            </a:extLst>
          </p:cNvPr>
          <p:cNvSpPr/>
          <p:nvPr/>
        </p:nvSpPr>
        <p:spPr>
          <a:xfrm>
            <a:off x="2521071" y="5370103"/>
            <a:ext cx="7149399" cy="214607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0BB54F-04FB-CF84-9F6F-7020B1697FA5}"/>
              </a:ext>
            </a:extLst>
          </p:cNvPr>
          <p:cNvSpPr/>
          <p:nvPr/>
        </p:nvSpPr>
        <p:spPr>
          <a:xfrm>
            <a:off x="2521071" y="6273594"/>
            <a:ext cx="7149399" cy="196141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2DF382-D1E6-EF26-6931-2C569C34C870}"/>
              </a:ext>
            </a:extLst>
          </p:cNvPr>
          <p:cNvSpPr/>
          <p:nvPr/>
        </p:nvSpPr>
        <p:spPr>
          <a:xfrm>
            <a:off x="2521070" y="1968236"/>
            <a:ext cx="7149399" cy="214607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146FFE-A08D-E19E-F566-93E8C9D1B96C}"/>
              </a:ext>
            </a:extLst>
          </p:cNvPr>
          <p:cNvSpPr/>
          <p:nvPr/>
        </p:nvSpPr>
        <p:spPr>
          <a:xfrm>
            <a:off x="2521069" y="1563384"/>
            <a:ext cx="7149399" cy="214607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CB54A4-F8D1-7B1C-E195-AADECBE0CC90}"/>
              </a:ext>
            </a:extLst>
          </p:cNvPr>
          <p:cNvSpPr/>
          <p:nvPr/>
        </p:nvSpPr>
        <p:spPr>
          <a:xfrm>
            <a:off x="2521069" y="3796915"/>
            <a:ext cx="7149399" cy="197949"/>
          </a:xfrm>
          <a:prstGeom prst="rect">
            <a:avLst/>
          </a:prstGeom>
          <a:solidFill>
            <a:schemeClr val="accent4">
              <a:lumMod val="75000"/>
              <a:alpha val="23000"/>
            </a:schemeClr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C1E82-9303-3681-D948-820F59BE14D4}"/>
              </a:ext>
            </a:extLst>
          </p:cNvPr>
          <p:cNvSpPr txBox="1"/>
          <p:nvPr/>
        </p:nvSpPr>
        <p:spPr>
          <a:xfrm>
            <a:off x="9670468" y="5657671"/>
            <a:ext cx="24856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* 근감소증 진단 분류 기준: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근감소증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근육량감소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ko-KR" altLang="en-US" sz="1200" dirty="0"/>
              <a:t>악력저하 또는 </a:t>
            </a:r>
            <a:r>
              <a:rPr lang="ko-KR" altLang="en-US" sz="1200" dirty="0" err="1"/>
              <a:t>하지근력저하</a:t>
            </a:r>
            <a:endParaRPr lang="ko-KR" alt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기능적 근감소증</a:t>
            </a:r>
            <a:r>
              <a:rPr lang="en-US" altLang="ko-KR" sz="1200" dirty="0"/>
              <a:t>: </a:t>
            </a:r>
            <a:r>
              <a:rPr lang="ko-KR" altLang="en-US" sz="1200" dirty="0"/>
              <a:t>악력저하 </a:t>
            </a:r>
            <a:r>
              <a:rPr lang="en-US" altLang="ko-KR" sz="1200" dirty="0"/>
              <a:t>+ </a:t>
            </a:r>
            <a:r>
              <a:rPr lang="ko-KR" altLang="en-US" sz="1200" dirty="0" err="1"/>
              <a:t>하지근력저하</a:t>
            </a:r>
            <a:endParaRPr lang="ko-KR" alt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정상</a:t>
            </a:r>
            <a:r>
              <a:rPr lang="en-US" altLang="ko-KR" sz="1200" dirty="0"/>
              <a:t>: </a:t>
            </a:r>
            <a:r>
              <a:rPr lang="ko-KR" altLang="en-US" sz="1200" dirty="0"/>
              <a:t>그 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D41D3-6868-09AA-4593-F29F065D8FD9}"/>
              </a:ext>
            </a:extLst>
          </p:cNvPr>
          <p:cNvSpPr txBox="1"/>
          <p:nvPr/>
        </p:nvSpPr>
        <p:spPr>
          <a:xfrm>
            <a:off x="55981" y="4125921"/>
            <a:ext cx="242359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OR (</a:t>
            </a:r>
            <a:r>
              <a:rPr lang="ko-KR" altLang="en-US" sz="1400" dirty="0" err="1"/>
              <a:t>odds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ratio</a:t>
            </a:r>
            <a:r>
              <a:rPr lang="ko-KR" altLang="en-US" sz="1400" dirty="0"/>
              <a:t>, 오즈 비)</a:t>
            </a:r>
            <a:r>
              <a:rPr lang="en-US" altLang="ko-KR" sz="1400" dirty="0"/>
              <a:t>:</a:t>
            </a:r>
          </a:p>
          <a:p>
            <a:r>
              <a:rPr lang="ko-KR" altLang="en-US" sz="1400" dirty="0"/>
              <a:t>어떤 사건이 일어날 가능성 </a:t>
            </a:r>
            <a:r>
              <a:rPr lang="ko-KR" altLang="en-US" sz="1400" dirty="0" err="1"/>
              <a:t>vs</a:t>
            </a:r>
            <a:r>
              <a:rPr lang="ko-KR" altLang="en-US" sz="1400" dirty="0"/>
              <a:t> 일어나지 않을 </a:t>
            </a:r>
            <a:r>
              <a:rPr lang="ko-KR" altLang="en-US" sz="1400" dirty="0" err="1"/>
              <a:t>가능성"의</a:t>
            </a:r>
            <a:r>
              <a:rPr lang="ko-KR" altLang="en-US" sz="1400" dirty="0"/>
              <a:t> 비율을 비교하는 지표임. 어떤 요인이 있을 때 사건이 일어날 가능성이 얼마나 더 커지는지를 나타냄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p-</a:t>
            </a:r>
            <a:r>
              <a:rPr lang="ko-KR" altLang="en-US" sz="1400" dirty="0"/>
              <a:t>값</a:t>
            </a:r>
            <a:r>
              <a:rPr lang="en-US" altLang="ko-KR" sz="1400" dirty="0"/>
              <a:t>(P-value)</a:t>
            </a:r>
          </a:p>
          <a:p>
            <a:r>
              <a:rPr lang="ko-KR" altLang="en-US" sz="1400" dirty="0"/>
              <a:t>통계에서 관찰된 결과가 우연히 나타날 확률을 의미함</a:t>
            </a:r>
            <a:endParaRPr lang="en-US" altLang="ko-KR" sz="1400" dirty="0"/>
          </a:p>
          <a:p>
            <a:r>
              <a:rPr lang="ko-KR" altLang="en-US" sz="1400" dirty="0"/>
              <a:t>*</a:t>
            </a:r>
            <a:r>
              <a:rPr lang="en-US" altLang="ko-KR" sz="1400" dirty="0"/>
              <a:t>:P&lt;0.05, </a:t>
            </a:r>
            <a:r>
              <a:rPr lang="ko-KR" altLang="en-US" sz="1400" dirty="0"/>
              <a:t>**</a:t>
            </a:r>
            <a:r>
              <a:rPr lang="en-US" altLang="ko-KR" sz="1400" dirty="0"/>
              <a:t>:P&lt;0.01,</a:t>
            </a:r>
            <a:r>
              <a:rPr lang="ko-KR" altLang="en-US" sz="1400" dirty="0"/>
              <a:t>***</a:t>
            </a:r>
            <a:r>
              <a:rPr lang="en-US" altLang="ko-KR" sz="1400" dirty="0"/>
              <a:t>P&lt;0.001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00054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7212E-3F64-8C2F-451B-D35B9DE1C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E638D-0F3F-3E2E-E16B-844D42E8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831273"/>
          </a:xfrm>
        </p:spPr>
        <p:txBody>
          <a:bodyPr>
            <a:normAutofit/>
          </a:bodyPr>
          <a:lstStyle/>
          <a:p>
            <a:r>
              <a:rPr kumimoji="1" lang="ko-KR" altLang="en-US" sz="3200" dirty="0"/>
              <a:t>표</a:t>
            </a:r>
            <a:r>
              <a:rPr kumimoji="1" lang="en-US" altLang="ko-KR" sz="3200" dirty="0"/>
              <a:t>8-2. </a:t>
            </a:r>
            <a:r>
              <a:rPr kumimoji="1" lang="ko-KR" altLang="en-US" sz="3200" dirty="0"/>
              <a:t>노쇠 단계에 영향을 미치는 요인 분석</a:t>
            </a:r>
            <a:r>
              <a:rPr kumimoji="1" lang="en-US" altLang="ko-KR" sz="3200" dirty="0"/>
              <a:t>_</a:t>
            </a:r>
            <a:r>
              <a:rPr lang="ko-KR" altLang="en-US" sz="3200" b="1" dirty="0">
                <a:solidFill>
                  <a:srgbClr val="FF0000"/>
                </a:solidFill>
              </a:rPr>
              <a:t>노쇠 </a:t>
            </a:r>
            <a:r>
              <a:rPr lang="en-US" altLang="ko-KR" sz="3200" b="1" dirty="0">
                <a:solidFill>
                  <a:srgbClr val="FF0000"/>
                </a:solidFill>
              </a:rPr>
              <a:t>vs</a:t>
            </a:r>
            <a:r>
              <a:rPr lang="ko-KR" altLang="en-US" sz="3200" b="1" dirty="0">
                <a:solidFill>
                  <a:srgbClr val="FF0000"/>
                </a:solidFill>
              </a:rPr>
              <a:t> </a:t>
            </a:r>
            <a:r>
              <a:rPr lang="ko-KR" altLang="en-US" sz="3200" b="1" dirty="0" err="1">
                <a:solidFill>
                  <a:srgbClr val="FF0000"/>
                </a:solidFill>
              </a:rPr>
              <a:t>전노쇠</a:t>
            </a:r>
            <a:endParaRPr kumimoji="1" lang="ko-KR" altLang="en-US" sz="32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8644B36-856D-364E-6433-AE53C5A7F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947" y="1153217"/>
            <a:ext cx="7204105" cy="561864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F9B2D8-8295-B009-3264-6AE72FF922CD}"/>
              </a:ext>
            </a:extLst>
          </p:cNvPr>
          <p:cNvSpPr/>
          <p:nvPr/>
        </p:nvSpPr>
        <p:spPr>
          <a:xfrm>
            <a:off x="2456757" y="1410561"/>
            <a:ext cx="7278483" cy="23927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75BC9D0-DDB7-FBF8-930B-939787345837}"/>
              </a:ext>
            </a:extLst>
          </p:cNvPr>
          <p:cNvSpPr/>
          <p:nvPr/>
        </p:nvSpPr>
        <p:spPr>
          <a:xfrm>
            <a:off x="2456756" y="1907179"/>
            <a:ext cx="7278483" cy="23927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CCFDB8-D238-6859-F029-BF709AA6B477}"/>
              </a:ext>
            </a:extLst>
          </p:cNvPr>
          <p:cNvSpPr/>
          <p:nvPr/>
        </p:nvSpPr>
        <p:spPr>
          <a:xfrm>
            <a:off x="2456752" y="2348760"/>
            <a:ext cx="7278483" cy="23927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0598C48-D83C-70E4-4336-4F9513B19921}"/>
              </a:ext>
            </a:extLst>
          </p:cNvPr>
          <p:cNvSpPr/>
          <p:nvPr/>
        </p:nvSpPr>
        <p:spPr>
          <a:xfrm>
            <a:off x="2456755" y="3047685"/>
            <a:ext cx="7278483" cy="23927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DC3983-E7F1-0750-0C29-B6535EA6D046}"/>
              </a:ext>
            </a:extLst>
          </p:cNvPr>
          <p:cNvSpPr/>
          <p:nvPr/>
        </p:nvSpPr>
        <p:spPr>
          <a:xfrm>
            <a:off x="2456754" y="3964141"/>
            <a:ext cx="7278483" cy="478549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757AEF-D852-6C2B-3C22-5D47550F657B}"/>
              </a:ext>
            </a:extLst>
          </p:cNvPr>
          <p:cNvSpPr/>
          <p:nvPr/>
        </p:nvSpPr>
        <p:spPr>
          <a:xfrm>
            <a:off x="2456753" y="4644997"/>
            <a:ext cx="7278483" cy="23927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7FCB2E9-7F5E-F8B0-FB9E-A490CED3296D}"/>
              </a:ext>
            </a:extLst>
          </p:cNvPr>
          <p:cNvSpPr/>
          <p:nvPr/>
        </p:nvSpPr>
        <p:spPr>
          <a:xfrm>
            <a:off x="2456752" y="5361991"/>
            <a:ext cx="7278483" cy="69706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6254380-649C-5C18-0613-982C2089146F}"/>
              </a:ext>
            </a:extLst>
          </p:cNvPr>
          <p:cNvSpPr/>
          <p:nvPr/>
        </p:nvSpPr>
        <p:spPr>
          <a:xfrm>
            <a:off x="2456752" y="3746610"/>
            <a:ext cx="7278483" cy="239274"/>
          </a:xfrm>
          <a:prstGeom prst="rect">
            <a:avLst/>
          </a:prstGeom>
          <a:solidFill>
            <a:schemeClr val="accent4">
              <a:lumMod val="75000"/>
              <a:alpha val="23000"/>
            </a:schemeClr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181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40B1C-0030-645B-A115-CC2CEB9B9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95E32-5A60-5E81-EEC0-9A0CEC8C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-1"/>
            <a:ext cx="12192001" cy="721071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그림</a:t>
            </a:r>
            <a:r>
              <a:rPr lang="en-US" altLang="ko-KR" sz="3200" dirty="0"/>
              <a:t>1-1. </a:t>
            </a:r>
            <a:r>
              <a:rPr lang="ko-KR" altLang="en-US" sz="3200" dirty="0"/>
              <a:t>노쇠 단계에 영향을 미치는 요인 위험도 비교</a:t>
            </a:r>
            <a:endParaRPr kumimoji="1" lang="ko-KR" altLang="en-US" sz="2000" dirty="0"/>
          </a:p>
        </p:txBody>
      </p:sp>
      <p:pic>
        <p:nvPicPr>
          <p:cNvPr id="8" name="그림 7" descr="텍스트, 스크린샷, 번호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D3EF036-42E8-22D3-4BD0-25BE36E18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596" y="973884"/>
            <a:ext cx="8418802" cy="577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6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B1DC1-3E4B-C041-581A-1FD30D4D4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84F6D-D39C-B8A5-322B-CC342795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-1"/>
            <a:ext cx="12192001" cy="831273"/>
          </a:xfrm>
        </p:spPr>
        <p:txBody>
          <a:bodyPr>
            <a:normAutofit/>
          </a:bodyPr>
          <a:lstStyle/>
          <a:p>
            <a:r>
              <a:rPr kumimoji="1" lang="ko-KR" altLang="en-US" sz="3200" dirty="0"/>
              <a:t>표</a:t>
            </a:r>
            <a:r>
              <a:rPr kumimoji="1" lang="en-US" altLang="ko-KR" sz="3200" dirty="0"/>
              <a:t>8-3. </a:t>
            </a:r>
            <a:r>
              <a:rPr kumimoji="1" lang="ko-KR" altLang="en-US" sz="3200" dirty="0"/>
              <a:t>노쇠 단계에 영향을 미치는 요인 분석</a:t>
            </a:r>
            <a:r>
              <a:rPr kumimoji="1" lang="en-US" altLang="ko-KR" sz="3200" dirty="0"/>
              <a:t>(</a:t>
            </a:r>
            <a:r>
              <a:rPr kumimoji="1" lang="ko-KR" altLang="en-US" sz="3200" dirty="0"/>
              <a:t>순서형 로지스틱</a:t>
            </a:r>
            <a:r>
              <a:rPr kumimoji="1" lang="en-US" altLang="ko-KR" sz="3200" dirty="0"/>
              <a:t>)</a:t>
            </a:r>
            <a:endParaRPr kumimoji="1"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60DD21-1D60-AE96-7585-471E8E1EAB24}"/>
              </a:ext>
            </a:extLst>
          </p:cNvPr>
          <p:cNvSpPr txBox="1"/>
          <p:nvPr/>
        </p:nvSpPr>
        <p:spPr>
          <a:xfrm>
            <a:off x="180469" y="698925"/>
            <a:ext cx="11658603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각 변수들이 노쇠 수준이 한 단계 상승할 확률에 어떤 영향을 미치는지</a:t>
            </a:r>
            <a:r>
              <a:rPr lang="en-US" altLang="ko-KR" dirty="0"/>
              <a:t>(odds ratio)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27B934-126F-BFDA-3326-95EE3191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21" y="1316844"/>
            <a:ext cx="10036098" cy="516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77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A41E5-9D68-83CE-9413-A64F47FBD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C0E45-6734-3C3D-ACC6-DF5A59BF8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-1"/>
            <a:ext cx="12192001" cy="831273"/>
          </a:xfrm>
        </p:spPr>
        <p:txBody>
          <a:bodyPr>
            <a:normAutofit/>
          </a:bodyPr>
          <a:lstStyle/>
          <a:p>
            <a:r>
              <a:rPr kumimoji="1" lang="ko-KR" altLang="en-US" sz="3200" dirty="0"/>
              <a:t>표</a:t>
            </a:r>
            <a:r>
              <a:rPr kumimoji="1" lang="en-US" altLang="ko-KR" sz="3200" dirty="0"/>
              <a:t>8-3. </a:t>
            </a:r>
            <a:r>
              <a:rPr kumimoji="1" lang="ko-KR" altLang="en-US" sz="3200" dirty="0"/>
              <a:t>노쇠 단계에 영향을 미치는 요인 분석</a:t>
            </a:r>
            <a:r>
              <a:rPr kumimoji="1" lang="en-US" altLang="ko-KR" sz="3200" dirty="0"/>
              <a:t>(</a:t>
            </a:r>
            <a:r>
              <a:rPr kumimoji="1" lang="ko-KR" altLang="en-US" sz="3200" dirty="0"/>
              <a:t>계속</a:t>
            </a:r>
            <a:r>
              <a:rPr kumimoji="1" lang="en-US" altLang="ko-KR" sz="3200" dirty="0"/>
              <a:t>)</a:t>
            </a:r>
            <a:endParaRPr kumimoji="1"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3DA185-1DBD-49F2-89DA-A522DE4A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41" y="1102278"/>
            <a:ext cx="10214517" cy="527278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9B4E3CE-0EC7-59CA-2325-A3335FB2F396}"/>
              </a:ext>
            </a:extLst>
          </p:cNvPr>
          <p:cNvSpPr/>
          <p:nvPr/>
        </p:nvSpPr>
        <p:spPr>
          <a:xfrm>
            <a:off x="825192" y="3760000"/>
            <a:ext cx="10578788" cy="32055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CE1CC7-ABF7-2758-7B4B-3CEBBF14B3A6}"/>
              </a:ext>
            </a:extLst>
          </p:cNvPr>
          <p:cNvSpPr/>
          <p:nvPr/>
        </p:nvSpPr>
        <p:spPr>
          <a:xfrm>
            <a:off x="825191" y="5214616"/>
            <a:ext cx="10660565" cy="541106"/>
          </a:xfrm>
          <a:prstGeom prst="rect">
            <a:avLst/>
          </a:prstGeom>
          <a:solidFill>
            <a:srgbClr val="0070C0">
              <a:alpha val="23000"/>
            </a:srgbClr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CC91AB-EB1C-DE1C-FE17-466CA1C95446}"/>
              </a:ext>
            </a:extLst>
          </p:cNvPr>
          <p:cNvSpPr/>
          <p:nvPr/>
        </p:nvSpPr>
        <p:spPr>
          <a:xfrm>
            <a:off x="825191" y="3439446"/>
            <a:ext cx="10578789" cy="277982"/>
          </a:xfrm>
          <a:prstGeom prst="rect">
            <a:avLst/>
          </a:prstGeom>
          <a:solidFill>
            <a:srgbClr val="0070C0">
              <a:alpha val="23000"/>
            </a:srgbClr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201F8B-AD26-CCB5-0BCC-A90CF6D232AF}"/>
              </a:ext>
            </a:extLst>
          </p:cNvPr>
          <p:cNvSpPr/>
          <p:nvPr/>
        </p:nvSpPr>
        <p:spPr>
          <a:xfrm>
            <a:off x="806602" y="2305384"/>
            <a:ext cx="10578789" cy="277982"/>
          </a:xfrm>
          <a:prstGeom prst="rect">
            <a:avLst/>
          </a:prstGeom>
          <a:solidFill>
            <a:srgbClr val="0070C0">
              <a:alpha val="23000"/>
            </a:srgbClr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B268E8-FCF9-2635-1233-3051DAB37175}"/>
              </a:ext>
            </a:extLst>
          </p:cNvPr>
          <p:cNvSpPr/>
          <p:nvPr/>
        </p:nvSpPr>
        <p:spPr>
          <a:xfrm>
            <a:off x="806601" y="2576390"/>
            <a:ext cx="10578789" cy="277982"/>
          </a:xfrm>
          <a:prstGeom prst="rect">
            <a:avLst/>
          </a:prstGeom>
          <a:solidFill>
            <a:srgbClr val="0070C0">
              <a:alpha val="23000"/>
            </a:srgbClr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641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7212E-3F64-8C2F-451B-D35B9DE1C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E638D-0F3F-3E2E-E16B-844D42E8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1" cy="831273"/>
          </a:xfrm>
        </p:spPr>
        <p:txBody>
          <a:bodyPr>
            <a:normAutofit/>
          </a:bodyPr>
          <a:lstStyle/>
          <a:p>
            <a:r>
              <a:rPr kumimoji="1" lang="ko-KR" altLang="en-US" sz="3200" dirty="0"/>
              <a:t>표</a:t>
            </a:r>
            <a:r>
              <a:rPr kumimoji="1" lang="en-US" altLang="ko-KR" sz="3200" dirty="0"/>
              <a:t>8-3. </a:t>
            </a:r>
            <a:r>
              <a:rPr kumimoji="1" lang="ko-KR" altLang="en-US" sz="3200" dirty="0"/>
              <a:t>노쇠 단계에 영향을 미치는 요인 분석</a:t>
            </a:r>
            <a:r>
              <a:rPr kumimoji="1" lang="en-US" altLang="ko-KR" sz="3200" dirty="0"/>
              <a:t>(</a:t>
            </a:r>
            <a:r>
              <a:rPr kumimoji="1" lang="ko-KR" altLang="en-US" sz="3200" dirty="0"/>
              <a:t>계속</a:t>
            </a:r>
            <a:r>
              <a:rPr kumimoji="1" lang="en-US" altLang="ko-KR" sz="3200" dirty="0"/>
              <a:t>)</a:t>
            </a:r>
            <a:endParaRPr kumimoji="1"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1DC0A3-5883-50AE-2B4A-E29F75C77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11" y="831273"/>
            <a:ext cx="10098777" cy="584133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E19FC88-0F43-ABB4-FC0E-DF669BEEB5E8}"/>
              </a:ext>
            </a:extLst>
          </p:cNvPr>
          <p:cNvSpPr/>
          <p:nvPr/>
        </p:nvSpPr>
        <p:spPr>
          <a:xfrm>
            <a:off x="860758" y="2626282"/>
            <a:ext cx="10578788" cy="867767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145B7F-C16A-8560-8D31-2F8BF260C272}"/>
              </a:ext>
            </a:extLst>
          </p:cNvPr>
          <p:cNvSpPr/>
          <p:nvPr/>
        </p:nvSpPr>
        <p:spPr>
          <a:xfrm>
            <a:off x="860758" y="1795009"/>
            <a:ext cx="10578788" cy="554181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C50AC5-E5DC-AB2A-C833-58A1C8037B33}"/>
              </a:ext>
            </a:extLst>
          </p:cNvPr>
          <p:cNvSpPr/>
          <p:nvPr/>
        </p:nvSpPr>
        <p:spPr>
          <a:xfrm>
            <a:off x="860757" y="3751940"/>
            <a:ext cx="10578788" cy="27798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75530F-A7B7-F0F4-19FB-3F1B43C7E667}"/>
              </a:ext>
            </a:extLst>
          </p:cNvPr>
          <p:cNvSpPr/>
          <p:nvPr/>
        </p:nvSpPr>
        <p:spPr>
          <a:xfrm>
            <a:off x="860757" y="6329730"/>
            <a:ext cx="10578788" cy="27798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503E1A-2DD7-60C0-ADBE-5D09288E910E}"/>
              </a:ext>
            </a:extLst>
          </p:cNvPr>
          <p:cNvSpPr/>
          <p:nvPr/>
        </p:nvSpPr>
        <p:spPr>
          <a:xfrm>
            <a:off x="860757" y="1174150"/>
            <a:ext cx="10578788" cy="277982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466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40B1C-0030-645B-A115-CC2CEB9B9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95E32-5A60-5E81-EEC0-9A0CEC8C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-1"/>
            <a:ext cx="12192001" cy="721071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그림</a:t>
            </a:r>
            <a:r>
              <a:rPr lang="en-US" altLang="ko-KR" sz="3200" dirty="0"/>
              <a:t>1-2. </a:t>
            </a:r>
            <a:r>
              <a:rPr lang="ko-KR" altLang="en-US" sz="3200" dirty="0"/>
              <a:t>노쇠 단계에 영향을 미치는 요인 위험도 비교</a:t>
            </a:r>
            <a:endParaRPr kumimoji="1"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810387-104E-0FCF-B5D5-306DCE5CE7CB}"/>
              </a:ext>
            </a:extLst>
          </p:cNvPr>
          <p:cNvSpPr txBox="1"/>
          <p:nvPr/>
        </p:nvSpPr>
        <p:spPr>
          <a:xfrm>
            <a:off x="9954563" y="6581001"/>
            <a:ext cx="22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* </a:t>
            </a:r>
            <a:r>
              <a:rPr lang="en-US" altLang="ko-KR" sz="1200" dirty="0"/>
              <a:t>p &lt; 0.05 </a:t>
            </a:r>
            <a:r>
              <a:rPr lang="ko-KR" altLang="en-US" sz="1200" dirty="0"/>
              <a:t>유의 변수만 포함</a:t>
            </a:r>
          </a:p>
        </p:txBody>
      </p:sp>
      <p:pic>
        <p:nvPicPr>
          <p:cNvPr id="6" name="그림 5" descr="텍스트, 스크린샷, 번호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9C10399-1BBC-1A62-591C-96DAA0094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72" y="911710"/>
            <a:ext cx="10872238" cy="566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99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9C253-FD0C-2A05-F688-2BF7A6BCC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C7A04-55EA-8194-11E0-618ACD8D7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-1"/>
            <a:ext cx="12192001" cy="1020368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3200" b="1" dirty="0"/>
              <a:t>위험 요인 분석</a:t>
            </a:r>
            <a:r>
              <a:rPr lang="en-US" altLang="ko-KR" sz="3200" b="1" dirty="0"/>
              <a:t>_2) </a:t>
            </a:r>
            <a:r>
              <a:rPr lang="ko-KR" altLang="en-US" sz="3200" b="1" dirty="0"/>
              <a:t>기저질환 노쇠 위험도</a:t>
            </a:r>
            <a:br>
              <a:rPr lang="en-US" altLang="ko-KR" sz="3200" dirty="0"/>
            </a:br>
            <a:r>
              <a:rPr lang="ko-KR" altLang="en-US" sz="3200" dirty="0"/>
              <a:t>표</a:t>
            </a:r>
            <a:r>
              <a:rPr lang="en-US" altLang="ko-KR" sz="3200" dirty="0"/>
              <a:t>9. </a:t>
            </a:r>
            <a:r>
              <a:rPr lang="ko-KR" altLang="en-US" sz="3200" dirty="0"/>
              <a:t>기저질환에 따른 노쇠 단계별 분포</a:t>
            </a:r>
            <a:endParaRPr kumimoji="1" lang="ko-KR" altLang="en-US" sz="3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41F02FC-C0AB-EA3A-CCAC-F899F0B7F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746" y="1193479"/>
            <a:ext cx="7301060" cy="8771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710489-26E7-B037-282B-D7AF0ED41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746" y="2243790"/>
            <a:ext cx="7975353" cy="432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22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11E44-448F-952E-A3CF-8BEC53EF6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EE97B-A299-6BAF-36B3-748421839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0"/>
            <a:ext cx="12192001" cy="757989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그림</a:t>
            </a:r>
            <a:r>
              <a:rPr lang="en-US" altLang="ko-KR" sz="3200" dirty="0"/>
              <a:t>2. </a:t>
            </a:r>
            <a:r>
              <a:rPr lang="ko-KR" altLang="en-US" sz="3200" dirty="0"/>
              <a:t>노쇠 단계별 기저질환 보유율 비교</a:t>
            </a:r>
            <a:endParaRPr kumimoji="1" lang="ko-KR" altLang="en-US" sz="3200" dirty="0"/>
          </a:p>
        </p:txBody>
      </p:sp>
      <p:pic>
        <p:nvPicPr>
          <p:cNvPr id="16" name="그림 15" descr="텍스트, 스크린샷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89A941-4BE3-2195-E61B-09A22A850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48" y="1333773"/>
            <a:ext cx="10562897" cy="52472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7580CD-3EAD-DBA2-D6E5-0CA43E8CE970}"/>
              </a:ext>
            </a:extLst>
          </p:cNvPr>
          <p:cNvSpPr txBox="1"/>
          <p:nvPr/>
        </p:nvSpPr>
        <p:spPr>
          <a:xfrm>
            <a:off x="9870829" y="6581001"/>
            <a:ext cx="22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 err="1"/>
              <a:t>전노쇠</a:t>
            </a:r>
            <a:r>
              <a:rPr lang="ko-KR" altLang="en-US" sz="1200" dirty="0"/>
              <a:t> 기준 정렬</a:t>
            </a:r>
            <a:r>
              <a:rPr lang="en-US" altLang="ko-KR" sz="1200" dirty="0"/>
              <a:t>, *: p &lt; 0.05)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15961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DDB05-6A80-A639-F74D-9A5FCB53B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927FC9-9AEF-A5A0-4D46-6F993DCBC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-1"/>
            <a:ext cx="12192001" cy="668819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표</a:t>
            </a:r>
            <a:r>
              <a:rPr lang="en-US" altLang="ko-KR" sz="3200" dirty="0"/>
              <a:t>10. </a:t>
            </a:r>
            <a:r>
              <a:rPr lang="ko-KR" altLang="en-US" sz="3200" dirty="0"/>
              <a:t>기저질환이 노쇠 단계에 미치는 영향</a:t>
            </a:r>
            <a:endParaRPr kumimoji="1"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65179-658E-CA55-491F-5195062CFA55}"/>
              </a:ext>
            </a:extLst>
          </p:cNvPr>
          <p:cNvSpPr txBox="1"/>
          <p:nvPr/>
        </p:nvSpPr>
        <p:spPr>
          <a:xfrm>
            <a:off x="1234204" y="6178217"/>
            <a:ext cx="10920048" cy="668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관절염(하지), 척추질환, 낙상</a:t>
            </a:r>
            <a:r>
              <a:rPr lang="en-US" altLang="ko-KR" dirty="0"/>
              <a:t>/</a:t>
            </a:r>
            <a:r>
              <a:rPr lang="ko-KR" altLang="en-US" dirty="0"/>
              <a:t>골절 → 근골격계 질환은 전체적으로 노쇠 위험을 2~</a:t>
            </a:r>
            <a:r>
              <a:rPr lang="en-US" altLang="ko-KR" dirty="0"/>
              <a:t>4</a:t>
            </a:r>
            <a:r>
              <a:rPr lang="ko-KR" altLang="en-US" dirty="0"/>
              <a:t>배 증가시킴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심근경색/협심증도 2배 이상 증가 → 만성 심혈관 질환도 강한 영향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A68E8C-F759-A596-A1B9-D20DCE82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204" y="858738"/>
            <a:ext cx="9296470" cy="531947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A081EDE-79C0-7002-0760-69BEA7575847}"/>
              </a:ext>
            </a:extLst>
          </p:cNvPr>
          <p:cNvSpPr/>
          <p:nvPr/>
        </p:nvSpPr>
        <p:spPr>
          <a:xfrm>
            <a:off x="1234204" y="3157460"/>
            <a:ext cx="9296470" cy="1030147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57C7A9-D578-6B03-9179-502D0923E143}"/>
              </a:ext>
            </a:extLst>
          </p:cNvPr>
          <p:cNvSpPr/>
          <p:nvPr/>
        </p:nvSpPr>
        <p:spPr>
          <a:xfrm>
            <a:off x="1234204" y="5178232"/>
            <a:ext cx="9296470" cy="99014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708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1E51C-8F93-0846-2438-411F5604B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65548-19FB-6CA9-F016-F8A91A3AC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-1"/>
            <a:ext cx="12192001" cy="831273"/>
          </a:xfrm>
        </p:spPr>
        <p:txBody>
          <a:bodyPr>
            <a:normAutofit/>
          </a:bodyPr>
          <a:lstStyle/>
          <a:p>
            <a:r>
              <a:rPr kumimoji="1" lang="ko-KR" altLang="en-US" sz="3200" dirty="0"/>
              <a:t>자료 및 방법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C18BDBA-7379-7BA9-97A1-E05F52CCE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1272"/>
            <a:ext cx="12191998" cy="60267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자료</a:t>
            </a:r>
            <a:r>
              <a:rPr lang="en-US" altLang="ko-KR" sz="2400" dirty="0"/>
              <a:t>: </a:t>
            </a:r>
            <a:r>
              <a:rPr lang="ko-KR" altLang="en-US" sz="2400" dirty="0"/>
              <a:t>부산광역시 </a:t>
            </a:r>
            <a:r>
              <a:rPr lang="en-US" altLang="ko-KR" sz="2400" dirty="0"/>
              <a:t>75</a:t>
            </a:r>
            <a:r>
              <a:rPr lang="ko-KR" altLang="en-US" sz="2400" dirty="0"/>
              <a:t>개 각 마을건강센터 자료</a:t>
            </a:r>
            <a:r>
              <a:rPr lang="en-US" altLang="ko-KR" sz="2400" dirty="0"/>
              <a:t>(2024</a:t>
            </a:r>
            <a:r>
              <a:rPr lang="ko-KR" altLang="en-US" sz="2400" dirty="0"/>
              <a:t>년 </a:t>
            </a:r>
            <a:r>
              <a:rPr lang="en-US" altLang="ko-KR" sz="2400" dirty="0"/>
              <a:t>2~12</a:t>
            </a:r>
            <a:r>
              <a:rPr lang="ko-KR" altLang="en-US" sz="2400" dirty="0"/>
              <a:t>월</a:t>
            </a:r>
            <a:r>
              <a:rPr lang="en-US" altLang="ko-KR" sz="2400" dirty="0"/>
              <a:t>)</a:t>
            </a:r>
            <a:endParaRPr lang="ko-KR" altLang="en-US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대상자 수</a:t>
            </a:r>
            <a:r>
              <a:rPr lang="en-US" altLang="ko-KR" sz="2400" dirty="0"/>
              <a:t>: 13,479</a:t>
            </a:r>
            <a:r>
              <a:rPr lang="ko-KR" altLang="en-US" sz="2400" dirty="0"/>
              <a:t>명</a:t>
            </a:r>
            <a:r>
              <a:rPr lang="en-US" altLang="ko-KR" sz="2400" dirty="0"/>
              <a:t>(65</a:t>
            </a:r>
            <a:r>
              <a:rPr lang="ko-KR" altLang="en-US" sz="2400" dirty="0"/>
              <a:t>세 이상</a:t>
            </a:r>
            <a:r>
              <a:rPr lang="en-US" altLang="ko-KR" sz="2400" dirty="0"/>
              <a:t>)</a:t>
            </a:r>
            <a:endParaRPr lang="ko-KR" altLang="en-US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변수 수</a:t>
            </a:r>
            <a:r>
              <a:rPr lang="en-US" altLang="ko-KR" sz="2400" dirty="0"/>
              <a:t>: </a:t>
            </a:r>
            <a:r>
              <a:rPr lang="ko-KR" altLang="en-US" sz="2400" dirty="0"/>
              <a:t>총 </a:t>
            </a:r>
            <a:r>
              <a:rPr lang="en-US" altLang="ko-KR" sz="2400" dirty="0"/>
              <a:t>53</a:t>
            </a:r>
            <a:r>
              <a:rPr lang="ko-KR" altLang="en-US" sz="2400" dirty="0"/>
              <a:t>개 </a:t>
            </a:r>
            <a:r>
              <a:rPr lang="en-US" altLang="ko-KR" sz="2400" dirty="0"/>
              <a:t>(</a:t>
            </a:r>
            <a:r>
              <a:rPr lang="ko-KR" altLang="en-US" sz="2400" dirty="0"/>
              <a:t>인적사항</a:t>
            </a:r>
            <a:r>
              <a:rPr lang="en-US" altLang="ko-KR" sz="2400" dirty="0"/>
              <a:t>, </a:t>
            </a:r>
            <a:r>
              <a:rPr lang="ko-KR" altLang="en-US" sz="2400" dirty="0"/>
              <a:t>신체계측</a:t>
            </a:r>
            <a:r>
              <a:rPr lang="en-US" altLang="ko-KR" sz="2400" dirty="0"/>
              <a:t>, </a:t>
            </a:r>
            <a:r>
              <a:rPr lang="ko-KR" altLang="en-US" sz="2400" dirty="0"/>
              <a:t>혈당 및 혈압</a:t>
            </a:r>
            <a:r>
              <a:rPr lang="en-US" altLang="ko-KR" sz="2400" dirty="0"/>
              <a:t>, </a:t>
            </a:r>
            <a:r>
              <a:rPr lang="ko-KR" altLang="en-US" sz="2400" dirty="0"/>
              <a:t>노쇠 및 정신심리</a:t>
            </a:r>
            <a:r>
              <a:rPr lang="en-US" altLang="ko-KR" sz="2400" dirty="0"/>
              <a:t>, </a:t>
            </a:r>
            <a:r>
              <a:rPr lang="ko-KR" altLang="en-US" sz="2400" dirty="0"/>
              <a:t>근감소증</a:t>
            </a:r>
            <a:r>
              <a:rPr lang="en-US" altLang="ko-KR" sz="2400" dirty="0"/>
              <a:t>, </a:t>
            </a:r>
            <a:r>
              <a:rPr lang="ko-KR" altLang="en-US" sz="2400" dirty="0"/>
              <a:t>기저질환</a:t>
            </a:r>
            <a:r>
              <a:rPr lang="en-US" altLang="ko-KR" sz="2400" dirty="0"/>
              <a:t>, </a:t>
            </a:r>
            <a:r>
              <a:rPr lang="ko-KR" altLang="en-US" sz="2400" dirty="0"/>
              <a:t>생활환경 등</a:t>
            </a:r>
            <a:r>
              <a:rPr lang="en-US" altLang="ko-KR" sz="2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설계</a:t>
            </a:r>
            <a:r>
              <a:rPr lang="en-US" altLang="ko-KR" sz="2400" dirty="0"/>
              <a:t>: </a:t>
            </a:r>
            <a:r>
              <a:rPr lang="ko-KR" altLang="en-US" sz="2400" dirty="0"/>
              <a:t>단면 연구 </a:t>
            </a:r>
            <a:r>
              <a:rPr lang="en-US" altLang="ko-KR" sz="2400" dirty="0"/>
              <a:t>(Cross-sectional Study)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분석 절차</a:t>
            </a:r>
            <a:r>
              <a:rPr lang="en-US" altLang="ko-KR" sz="2400" dirty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     </a:t>
            </a:r>
            <a:r>
              <a:rPr lang="en-US" altLang="ko-KR" sz="2000" dirty="0"/>
              <a:t>1)</a:t>
            </a:r>
            <a:r>
              <a:rPr lang="ko-KR" altLang="en-US" sz="2000" dirty="0"/>
              <a:t> 노쇠 정의 및 분류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     </a:t>
            </a:r>
            <a:r>
              <a:rPr lang="en-US" altLang="ko-KR" sz="2000" dirty="0"/>
              <a:t>2) </a:t>
            </a:r>
            <a:r>
              <a:rPr lang="ko-KR" altLang="en-US" sz="2000" dirty="0"/>
              <a:t>대상자 일반 특성 분석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     </a:t>
            </a:r>
            <a:r>
              <a:rPr lang="en-US" altLang="ko-KR" sz="2000" dirty="0"/>
              <a:t>3) </a:t>
            </a:r>
            <a:r>
              <a:rPr lang="ko-KR" altLang="en-US" sz="2000" dirty="0"/>
              <a:t>노쇠 위험 요인 분석</a:t>
            </a:r>
            <a:r>
              <a:rPr lang="en-US" altLang="ko-KR" sz="2000" dirty="0"/>
              <a:t>(</a:t>
            </a:r>
            <a:r>
              <a:rPr lang="ko-KR" altLang="en-US" sz="2000" dirty="0"/>
              <a:t>로지스틱 회귀분석</a:t>
            </a:r>
            <a:r>
              <a:rPr lang="en-US" altLang="ko-KR" sz="2000" dirty="0"/>
              <a:t> </a:t>
            </a:r>
            <a:r>
              <a:rPr lang="ko-KR" altLang="en-US" sz="2000" dirty="0"/>
              <a:t>및 순서형 로지스틱 회귀 분석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952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B7565-B97E-1A84-D5AC-4632A668B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94CBF-8AC3-9C21-26E4-80FC47374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-1"/>
            <a:ext cx="12192001" cy="668819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표</a:t>
            </a:r>
            <a:r>
              <a:rPr lang="en-US" altLang="ko-KR" sz="3200" dirty="0"/>
              <a:t>10. </a:t>
            </a:r>
            <a:r>
              <a:rPr lang="ko-KR" altLang="en-US" sz="3200" dirty="0"/>
              <a:t>기저질환이 노쇠 단계에 미치는 영향</a:t>
            </a:r>
            <a:r>
              <a:rPr lang="en-US" altLang="ko-KR" sz="3200" dirty="0"/>
              <a:t>(</a:t>
            </a:r>
            <a:r>
              <a:rPr lang="ko-KR" altLang="en-US" sz="3200" dirty="0"/>
              <a:t>계속</a:t>
            </a:r>
            <a:r>
              <a:rPr lang="en-US" altLang="ko-KR" sz="3200" dirty="0"/>
              <a:t>)</a:t>
            </a:r>
            <a:endParaRPr kumimoji="1" lang="ko-KR" altLang="en-US" sz="3200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D17E79-C8AB-4B7F-22B3-CA077AF98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833" y="954301"/>
            <a:ext cx="9555201" cy="553909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499EB3F-E285-A9F3-587E-2C0B468C1C1B}"/>
              </a:ext>
            </a:extLst>
          </p:cNvPr>
          <p:cNvSpPr/>
          <p:nvPr/>
        </p:nvSpPr>
        <p:spPr>
          <a:xfrm>
            <a:off x="1184833" y="2312170"/>
            <a:ext cx="9544774" cy="2047649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935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05E19-EA24-F787-2BD4-AA738425F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B5C056-CC1A-F339-0008-50BDE09E5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-1"/>
            <a:ext cx="12192001" cy="721071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그림</a:t>
            </a:r>
            <a:r>
              <a:rPr lang="en-US" altLang="ko-KR" sz="3200" dirty="0"/>
              <a:t>3. </a:t>
            </a:r>
            <a:r>
              <a:rPr lang="ko-KR" altLang="en-US" sz="3200" dirty="0"/>
              <a:t>기저질환에 따른 노쇠 단계별 위험도</a:t>
            </a:r>
            <a:endParaRPr kumimoji="1" lang="ko-KR" altLang="en-US" sz="3200" dirty="0">
              <a:solidFill>
                <a:srgbClr val="FF0000"/>
              </a:solidFill>
            </a:endParaRPr>
          </a:p>
        </p:txBody>
      </p:sp>
      <p:pic>
        <p:nvPicPr>
          <p:cNvPr id="10" name="그림 9" descr="텍스트, 번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7B9B18-CA80-139D-82BD-6062F50A9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36" y="1034980"/>
            <a:ext cx="11414927" cy="53844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F0EA000-FA5E-B459-CD6C-0FEAD93C309D}"/>
              </a:ext>
            </a:extLst>
          </p:cNvPr>
          <p:cNvSpPr/>
          <p:nvPr/>
        </p:nvSpPr>
        <p:spPr>
          <a:xfrm>
            <a:off x="6491230" y="1283191"/>
            <a:ext cx="813917" cy="796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B25E3B-2295-95FB-6572-A4059513A21C}"/>
              </a:ext>
            </a:extLst>
          </p:cNvPr>
          <p:cNvSpPr/>
          <p:nvPr/>
        </p:nvSpPr>
        <p:spPr>
          <a:xfrm>
            <a:off x="807214" y="1283191"/>
            <a:ext cx="813917" cy="796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4806AD-A599-344E-ACE5-F30B225B0B0C}"/>
              </a:ext>
            </a:extLst>
          </p:cNvPr>
          <p:cNvSpPr/>
          <p:nvPr/>
        </p:nvSpPr>
        <p:spPr>
          <a:xfrm>
            <a:off x="662530" y="3926920"/>
            <a:ext cx="958602" cy="8510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931824-EFEF-11DB-1BEE-C1CE9A3F29B5}"/>
              </a:ext>
            </a:extLst>
          </p:cNvPr>
          <p:cNvSpPr/>
          <p:nvPr/>
        </p:nvSpPr>
        <p:spPr>
          <a:xfrm>
            <a:off x="6346545" y="3926920"/>
            <a:ext cx="958602" cy="8510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401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31EC3-9A34-5798-E3B9-5AB9D3276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9EE30E-884A-56C0-E90A-B744741A3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0"/>
            <a:ext cx="12192001" cy="606118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그림</a:t>
            </a:r>
            <a:r>
              <a:rPr lang="en-US" altLang="ko-KR" sz="3200" dirty="0"/>
              <a:t>4. </a:t>
            </a:r>
            <a:r>
              <a:rPr lang="ko-KR" altLang="en-US" sz="3200" dirty="0"/>
              <a:t>기저질환에 따른 노쇠 단계별 위험도 비교</a:t>
            </a:r>
            <a:endParaRPr kumimoji="1" lang="ko-KR" altLang="en-US" sz="3200" dirty="0">
              <a:solidFill>
                <a:srgbClr val="FF0000"/>
              </a:solidFill>
            </a:endParaRPr>
          </a:p>
        </p:txBody>
      </p:sp>
      <p:pic>
        <p:nvPicPr>
          <p:cNvPr id="12" name="그림 11" descr="텍스트, 스크린샷, 번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8ACA9F-0872-6108-CD03-984C920E0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29" y="853812"/>
            <a:ext cx="10751736" cy="58325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351885-A940-5BE5-FCD6-8A640A5F24AA}"/>
              </a:ext>
            </a:extLst>
          </p:cNvPr>
          <p:cNvSpPr txBox="1"/>
          <p:nvPr/>
        </p:nvSpPr>
        <p:spPr>
          <a:xfrm>
            <a:off x="9954563" y="6581001"/>
            <a:ext cx="22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* </a:t>
            </a:r>
            <a:r>
              <a:rPr lang="en-US" altLang="ko-KR" sz="1200" dirty="0"/>
              <a:t>p &lt; 0.05 </a:t>
            </a:r>
            <a:r>
              <a:rPr lang="ko-KR" altLang="en-US" sz="1200" dirty="0"/>
              <a:t>유의 변수만 포함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E8C860-E904-83D1-2500-5BD5103D17A4}"/>
              </a:ext>
            </a:extLst>
          </p:cNvPr>
          <p:cNvSpPr/>
          <p:nvPr/>
        </p:nvSpPr>
        <p:spPr>
          <a:xfrm>
            <a:off x="1505749" y="1060906"/>
            <a:ext cx="1649436" cy="685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56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C30D9-FB3D-473D-510D-0A0819E98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A19C4-7B2C-CCD9-459C-34E9B3AB4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-1"/>
            <a:ext cx="12192001" cy="1085385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rgbClr val="0432FF"/>
                </a:solidFill>
              </a:rPr>
              <a:t>3. </a:t>
            </a:r>
            <a:r>
              <a:rPr lang="ko-KR" altLang="en-US" sz="3200" b="1" dirty="0">
                <a:solidFill>
                  <a:srgbClr val="0432FF"/>
                </a:solidFill>
              </a:rPr>
              <a:t>예측 성능 평가</a:t>
            </a:r>
            <a:r>
              <a:rPr lang="en-US" altLang="ko-KR" sz="3200" b="1" dirty="0">
                <a:solidFill>
                  <a:srgbClr val="0432FF"/>
                </a:solidFill>
              </a:rPr>
              <a:t>_</a:t>
            </a:r>
            <a:r>
              <a:rPr lang="ko-KR" altLang="en-US" sz="3200" b="1" dirty="0">
                <a:solidFill>
                  <a:srgbClr val="0432FF"/>
                </a:solidFill>
              </a:rPr>
              <a:t>변수별 예측 성능 평가</a:t>
            </a:r>
            <a:r>
              <a:rPr lang="en-US" altLang="ko-KR" sz="3200" b="1" dirty="0">
                <a:solidFill>
                  <a:srgbClr val="0432FF"/>
                </a:solidFill>
              </a:rPr>
              <a:t>_</a:t>
            </a:r>
            <a:r>
              <a:rPr lang="ko-KR" altLang="en-US" sz="3200" b="1" dirty="0">
                <a:solidFill>
                  <a:srgbClr val="0432FF"/>
                </a:solidFill>
              </a:rPr>
              <a:t>수정예정</a:t>
            </a:r>
            <a:br>
              <a:rPr lang="en-US" altLang="ko-KR" sz="3200" dirty="0"/>
            </a:br>
            <a:r>
              <a:rPr lang="ko-KR" altLang="en-US" sz="3200" dirty="0"/>
              <a:t>그림</a:t>
            </a:r>
            <a:r>
              <a:rPr lang="en-US" altLang="ko-KR" sz="3200" dirty="0"/>
              <a:t>5-1. </a:t>
            </a:r>
            <a:r>
              <a:rPr lang="ko-KR" altLang="en-US" sz="3200" dirty="0"/>
              <a:t>노쇠 상태 예측력 비교</a:t>
            </a:r>
            <a:endParaRPr kumimoji="1"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E533C9-C267-CD21-C24F-9CAEFC148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12" y="1324726"/>
            <a:ext cx="10484975" cy="50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5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4B611-8E84-94C2-8774-4E35B8F5A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04A91-944E-1C6C-3C8E-047C339D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0"/>
            <a:ext cx="12192001" cy="631065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그림</a:t>
            </a:r>
            <a:r>
              <a:rPr lang="en-US" altLang="ko-KR" sz="3200" dirty="0"/>
              <a:t>5-2. </a:t>
            </a:r>
            <a:r>
              <a:rPr lang="ko-KR" altLang="en-US" sz="3200" dirty="0"/>
              <a:t>노쇠 상태 예측력 비교</a:t>
            </a:r>
            <a:r>
              <a:rPr lang="en-US" altLang="ko-KR" sz="3200" dirty="0"/>
              <a:t>_</a:t>
            </a:r>
            <a:r>
              <a:rPr lang="ko-KR" altLang="en-US" sz="3200" dirty="0"/>
              <a:t>노쇠 </a:t>
            </a:r>
            <a:r>
              <a:rPr lang="en-US" altLang="ko-KR" sz="3200" dirty="0"/>
              <a:t>vs </a:t>
            </a:r>
            <a:r>
              <a:rPr lang="ko-KR" altLang="en-US" sz="3200" dirty="0" err="1"/>
              <a:t>비노쇠</a:t>
            </a:r>
            <a:endParaRPr kumimoji="1" lang="ko-KR" altLang="en-US" sz="32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27512AA-4EAA-2920-0369-ECD282870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32" y="799425"/>
            <a:ext cx="7439338" cy="594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3D1B50-7817-DFBD-BED1-3EF863D22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741" y="1007562"/>
            <a:ext cx="3621355" cy="347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14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DDABA-70A5-8FCE-737B-2BD1F421D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B3148-D00D-E559-F6EB-AB47AB3F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0"/>
            <a:ext cx="12192001" cy="877078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그림</a:t>
            </a:r>
            <a:r>
              <a:rPr lang="en-US" altLang="ko-KR" sz="3200" dirty="0"/>
              <a:t>5-3. </a:t>
            </a:r>
            <a:r>
              <a:rPr lang="ko-KR" altLang="en-US" sz="3200" dirty="0"/>
              <a:t>노쇠 상태 예측력 비교</a:t>
            </a:r>
            <a:r>
              <a:rPr lang="en-US" altLang="ko-KR" sz="3200" dirty="0"/>
              <a:t>_</a:t>
            </a:r>
            <a:r>
              <a:rPr lang="ko-KR" altLang="en-US" sz="3200" dirty="0"/>
              <a:t>정상 </a:t>
            </a:r>
            <a:r>
              <a:rPr lang="en-US" altLang="ko-KR" sz="3200" dirty="0"/>
              <a:t>vs </a:t>
            </a:r>
            <a:r>
              <a:rPr lang="ko-KR" altLang="en-US" sz="3200" dirty="0" err="1"/>
              <a:t>전노쇠</a:t>
            </a:r>
            <a:r>
              <a:rPr lang="en-US" altLang="ko-KR" sz="3200" dirty="0"/>
              <a:t>+</a:t>
            </a:r>
            <a:r>
              <a:rPr lang="ko-KR" altLang="en-US" sz="3200" dirty="0"/>
              <a:t>노쇠</a:t>
            </a:r>
            <a:endParaRPr kumimoji="1" lang="ko-KR" altLang="en-US" sz="32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E3E2B64-B8AE-D5A5-EFA8-83211C439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612" y="877078"/>
            <a:ext cx="7344775" cy="586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725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2BEF6-C170-4A7B-98A4-3E18B02E9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5756C-CA49-5315-DFB5-D0742CBE0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0"/>
            <a:ext cx="12192001" cy="877078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그림</a:t>
            </a:r>
            <a:r>
              <a:rPr lang="en-US" altLang="ko-KR" sz="3200" dirty="0"/>
              <a:t>5-4. </a:t>
            </a:r>
            <a:r>
              <a:rPr lang="ko-KR" altLang="en-US" sz="3200" dirty="0"/>
              <a:t>노쇠 상태 예측력 비교</a:t>
            </a:r>
            <a:r>
              <a:rPr lang="en-US" altLang="ko-KR" sz="3200" dirty="0"/>
              <a:t>_</a:t>
            </a:r>
            <a:r>
              <a:rPr lang="ko-KR" altLang="en-US" sz="3200" dirty="0" err="1"/>
              <a:t>전노쇠</a:t>
            </a:r>
            <a:r>
              <a:rPr lang="ko-KR" altLang="en-US" sz="3200" dirty="0"/>
              <a:t> </a:t>
            </a:r>
            <a:r>
              <a:rPr lang="en-US" altLang="ko-KR" sz="3200" dirty="0"/>
              <a:t>vs </a:t>
            </a:r>
            <a:r>
              <a:rPr lang="ko-KR" altLang="en-US" sz="3200" dirty="0"/>
              <a:t>노쇠</a:t>
            </a:r>
            <a:r>
              <a:rPr lang="en-US" altLang="ko-KR" sz="3200" dirty="0"/>
              <a:t>+</a:t>
            </a:r>
            <a:r>
              <a:rPr lang="ko-KR" altLang="en-US" sz="3200" dirty="0"/>
              <a:t>정상</a:t>
            </a:r>
            <a:endParaRPr kumimoji="1" lang="ko-KR" altLang="en-US" sz="32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FF25BFC-2CC4-FABE-8B22-A297388EA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470" y="768442"/>
            <a:ext cx="7601385" cy="607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031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AECF5-C94A-FA86-852E-69DA75B13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41146F-A704-5B57-CA6B-83C4A3563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0"/>
            <a:ext cx="12192001" cy="877078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그림</a:t>
            </a:r>
            <a:r>
              <a:rPr lang="en-US" altLang="ko-KR" sz="3200" dirty="0"/>
              <a:t>5-5. </a:t>
            </a:r>
            <a:r>
              <a:rPr lang="ko-KR" altLang="en-US" sz="3200" dirty="0"/>
              <a:t>노쇠 상태 예측력 비교</a:t>
            </a:r>
            <a:r>
              <a:rPr lang="en-US" altLang="ko-KR" sz="3200" dirty="0"/>
              <a:t>_</a:t>
            </a:r>
            <a:r>
              <a:rPr lang="ko-KR" altLang="en-US" sz="3200" dirty="0"/>
              <a:t>노쇠 </a:t>
            </a:r>
            <a:r>
              <a:rPr lang="en-US" altLang="ko-KR" sz="3200" dirty="0"/>
              <a:t>vs </a:t>
            </a:r>
            <a:r>
              <a:rPr lang="ko-KR" altLang="en-US" sz="3200" dirty="0" err="1"/>
              <a:t>전노쇠</a:t>
            </a:r>
            <a:r>
              <a:rPr lang="en-US" altLang="ko-KR" sz="3200" dirty="0"/>
              <a:t>+</a:t>
            </a:r>
            <a:r>
              <a:rPr lang="ko-KR" altLang="en-US" sz="3200" dirty="0"/>
              <a:t>정상</a:t>
            </a:r>
            <a:endParaRPr kumimoji="1" lang="ko-KR" altLang="en-US" sz="32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F5C0FD9-1818-D68A-C191-0F99D1ABF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774" y="730716"/>
            <a:ext cx="7670452" cy="612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762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2B35C-77EA-D89B-82D8-56FDB5760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B401D8-F03F-F47F-98B6-25927F846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0"/>
            <a:ext cx="12192001" cy="1217396"/>
          </a:xfrm>
        </p:spPr>
        <p:txBody>
          <a:bodyPr>
            <a:normAutofit/>
          </a:bodyPr>
          <a:lstStyle/>
          <a:p>
            <a:r>
              <a:rPr kumimoji="1" lang="en-US" altLang="ko-KR" sz="3200" b="1" dirty="0"/>
              <a:t>4. </a:t>
            </a:r>
            <a:r>
              <a:rPr kumimoji="1" lang="ko-KR" altLang="en-US" sz="3200" b="1" dirty="0"/>
              <a:t>지역 수준 분석</a:t>
            </a:r>
            <a:r>
              <a:rPr kumimoji="1" lang="en-US" altLang="ko-KR" sz="3200" b="1" dirty="0"/>
              <a:t>_</a:t>
            </a:r>
            <a:r>
              <a:rPr kumimoji="1" lang="ko-KR" altLang="en-US" sz="3200" b="1" dirty="0"/>
              <a:t>지역별 표준화 </a:t>
            </a:r>
            <a:r>
              <a:rPr kumimoji="1" lang="ko-KR" altLang="en-US" sz="3200" b="1" dirty="0" err="1"/>
              <a:t>노쇠율</a:t>
            </a:r>
            <a:r>
              <a:rPr kumimoji="1" lang="ko-KR" altLang="en-US" sz="3200" b="1" dirty="0"/>
              <a:t> 산출 및 공간분포도</a:t>
            </a:r>
            <a:br>
              <a:rPr lang="en-US" altLang="ko-KR" sz="3200" dirty="0"/>
            </a:br>
            <a:r>
              <a:rPr lang="en-US" altLang="ko-KR" sz="3200" dirty="0"/>
              <a:t>   </a:t>
            </a:r>
            <a:r>
              <a:rPr lang="ko-KR" altLang="en-US" sz="3200" dirty="0"/>
              <a:t>그림</a:t>
            </a:r>
            <a:r>
              <a:rPr lang="en-US" altLang="ko-KR" sz="3200" dirty="0"/>
              <a:t>6. </a:t>
            </a:r>
            <a:r>
              <a:rPr lang="ko-KR" altLang="en-US" sz="3200" dirty="0"/>
              <a:t>부산광역시 마을건강센터별 노쇠자수 분포</a:t>
            </a:r>
            <a:endParaRPr kumimoji="1" lang="ko-KR" alt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351627-327C-1E17-D0CA-2AE3973BA0D9}"/>
              </a:ext>
            </a:extLst>
          </p:cNvPr>
          <p:cNvSpPr txBox="1"/>
          <p:nvPr/>
        </p:nvSpPr>
        <p:spPr>
          <a:xfrm>
            <a:off x="167789" y="1393883"/>
            <a:ext cx="997911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전체 노쇠자수 합계: </a:t>
            </a:r>
            <a:r>
              <a:rPr lang="en-US" altLang="ko-KR" dirty="0"/>
              <a:t>1,771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마을건강센터 수</a:t>
            </a:r>
            <a:r>
              <a:rPr lang="en-US" altLang="ko-KR" dirty="0"/>
              <a:t>: 75</a:t>
            </a:r>
            <a:r>
              <a:rPr lang="ko-KR" altLang="en-US" dirty="0"/>
              <a:t> 개소</a:t>
            </a:r>
            <a:endParaRPr lang="en-US" altLang="ko-KR" dirty="0"/>
          </a:p>
        </p:txBody>
      </p:sp>
      <p:pic>
        <p:nvPicPr>
          <p:cNvPr id="8" name="그림 7" descr="그래프, 라인, 스크린샷, 경사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27B9E47-CD80-654A-C8DB-AD436EB9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66" y="2137945"/>
            <a:ext cx="11582468" cy="458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38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AD0B9-195E-91E8-0139-EAA5E5F23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40310-0569-482C-CE57-FEBFEA22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-1"/>
            <a:ext cx="12192001" cy="831273"/>
          </a:xfrm>
        </p:spPr>
        <p:txBody>
          <a:bodyPr>
            <a:normAutofit/>
          </a:bodyPr>
          <a:lstStyle/>
          <a:p>
            <a:r>
              <a:rPr kumimoji="1" lang="ko-KR" altLang="en-US" sz="3200" dirty="0"/>
              <a:t>연령 및 성별</a:t>
            </a:r>
            <a:r>
              <a:rPr kumimoji="1" lang="en-US" altLang="ko-KR" sz="3200" dirty="0"/>
              <a:t>, </a:t>
            </a:r>
            <a:r>
              <a:rPr kumimoji="1" lang="ko-KR" altLang="en-US" sz="3200" dirty="0" err="1"/>
              <a:t>동별로</a:t>
            </a:r>
            <a:r>
              <a:rPr kumimoji="1" lang="ko-KR" altLang="en-US" sz="3200" dirty="0"/>
              <a:t> 표준화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CC35BFE-5BDB-1E1C-A621-1D5A16336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1272"/>
            <a:ext cx="12191998" cy="585877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노쇠자수를 활용해서 </a:t>
            </a:r>
            <a:r>
              <a:rPr lang="ko-KR" altLang="en-US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구</a:t>
            </a:r>
            <a:r>
              <a:rPr lang="en-US" altLang="ko-KR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동별 인구 </a:t>
            </a:r>
            <a:r>
              <a:rPr lang="en-US" altLang="ko-KR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10</a:t>
            </a:r>
            <a:r>
              <a:rPr lang="ko-KR" altLang="en-US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만 명당 </a:t>
            </a:r>
            <a:r>
              <a:rPr lang="ko-KR" altLang="en-US" b="1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노쇠율</a:t>
            </a:r>
            <a:r>
              <a:rPr lang="en-US" altLang="ko-KR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ko-KR" altLang="en-US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표준화율</a:t>
            </a:r>
            <a:r>
              <a:rPr lang="en-US" altLang="ko-KR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을 계산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E7AFE1-A7CD-395B-7F47-6142C0375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57" y="2385391"/>
            <a:ext cx="5268220" cy="41208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85F980-14DA-823C-FAA5-FFCC683ECB02}"/>
              </a:ext>
            </a:extLst>
          </p:cNvPr>
          <p:cNvSpPr txBox="1"/>
          <p:nvPr/>
        </p:nvSpPr>
        <p:spPr>
          <a:xfrm>
            <a:off x="5473150" y="5764499"/>
            <a:ext cx="66386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*</a:t>
            </a:r>
            <a:r>
              <a:rPr lang="ko-KR" altLang="en-US" sz="1600" b="1" dirty="0"/>
              <a:t>출처</a:t>
            </a:r>
            <a:r>
              <a:rPr lang="en-US" altLang="ko-KR" sz="1600" b="1" dirty="0"/>
              <a:t>: Big-</a:t>
            </a:r>
            <a:r>
              <a:rPr lang="ko-KR" altLang="en-US" sz="1600" b="1" dirty="0"/>
              <a:t>데이터웨이브</a:t>
            </a:r>
            <a:endParaRPr lang="en-US" altLang="ko-KR" sz="1600" b="1" dirty="0"/>
          </a:p>
          <a:p>
            <a:r>
              <a:rPr lang="en-US" altLang="ko-KR" sz="1600" dirty="0"/>
              <a:t>*URL: </a:t>
            </a:r>
            <a:r>
              <a:rPr lang="ko-KR" altLang="en-US" sz="1100" dirty="0" err="1"/>
              <a:t>https</a:t>
            </a:r>
            <a:r>
              <a:rPr lang="ko-KR" altLang="en-US" sz="1100" dirty="0"/>
              <a:t>://</a:t>
            </a:r>
            <a:r>
              <a:rPr lang="ko-KR" altLang="en-US" sz="1100" dirty="0" err="1"/>
              <a:t>data.busan.go.kr</a:t>
            </a:r>
            <a:r>
              <a:rPr lang="ko-KR" altLang="en-US" sz="1100" dirty="0"/>
              <a:t>/</a:t>
            </a:r>
            <a:r>
              <a:rPr lang="ko-KR" altLang="en-US" sz="1100" dirty="0" err="1"/>
              <a:t>bdip</a:t>
            </a:r>
            <a:r>
              <a:rPr lang="ko-KR" altLang="en-US" sz="1100" dirty="0"/>
              <a:t>/</a:t>
            </a:r>
            <a:r>
              <a:rPr lang="ko-KR" altLang="en-US" sz="1100" dirty="0" err="1"/>
              <a:t>board</a:t>
            </a:r>
            <a:r>
              <a:rPr lang="ko-KR" altLang="en-US" sz="1100" dirty="0"/>
              <a:t>/</a:t>
            </a:r>
            <a:r>
              <a:rPr lang="ko-KR" altLang="en-US" sz="1100" dirty="0" err="1"/>
              <a:t>statRpt.do;jsessionid</a:t>
            </a:r>
            <a:r>
              <a:rPr lang="ko-KR" altLang="en-US" sz="1100" dirty="0"/>
              <a:t>=E8555BCBB76847F498FBA2C48D336165.worker1?bbs=STTMSTR_000000000291wRAUdDfmAQ&amp;searchCnd=0&amp;searchWrd=&amp;</a:t>
            </a:r>
            <a:r>
              <a:rPr lang="ko-KR" altLang="en-US" sz="1100" dirty="0" err="1"/>
              <a:t>pageNum</a:t>
            </a:r>
            <a:r>
              <a:rPr lang="ko-KR" altLang="en-US" sz="1100" dirty="0"/>
              <a:t>=1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4FF3B7-E458-6BB8-A72C-E725E196D28E}"/>
              </a:ext>
            </a:extLst>
          </p:cNvPr>
          <p:cNvSpPr txBox="1"/>
          <p:nvPr/>
        </p:nvSpPr>
        <p:spPr>
          <a:xfrm>
            <a:off x="5568540" y="2404336"/>
            <a:ext cx="662345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표준화 </a:t>
            </a:r>
            <a:r>
              <a:rPr lang="ko-KR" altLang="en-US" b="1" dirty="0" err="1"/>
              <a:t>노쇠율</a:t>
            </a:r>
            <a:endParaRPr lang="ko-KR" altLang="en-US" b="1" dirty="0"/>
          </a:p>
          <a:p>
            <a:r>
              <a:rPr lang="el-GR" altLang="ko-KR" dirty="0"/>
              <a:t>Σ[(</a:t>
            </a:r>
            <a:r>
              <a:rPr lang="ko-KR" altLang="en-US" dirty="0"/>
              <a:t>지역의 성별</a:t>
            </a:r>
            <a:r>
              <a:rPr lang="en-US" altLang="ko-KR" dirty="0"/>
              <a:t>·</a:t>
            </a:r>
            <a:r>
              <a:rPr lang="ko-KR" altLang="en-US" dirty="0"/>
              <a:t>연령별 </a:t>
            </a:r>
            <a:r>
              <a:rPr lang="ko-KR" altLang="en-US" dirty="0" err="1"/>
              <a:t>노쇠자</a:t>
            </a:r>
            <a:r>
              <a:rPr lang="ko-KR" altLang="en-US" dirty="0"/>
              <a:t> 수 </a:t>
            </a:r>
            <a:r>
              <a:rPr lang="en-US" altLang="ko-KR" dirty="0"/>
              <a:t>÷ </a:t>
            </a:r>
            <a:r>
              <a:rPr lang="ko-KR" altLang="en-US" dirty="0"/>
              <a:t>지역의 성별</a:t>
            </a:r>
            <a:r>
              <a:rPr lang="en-US" altLang="ko-KR" dirty="0"/>
              <a:t>·</a:t>
            </a:r>
            <a:r>
              <a:rPr lang="ko-KR" altLang="en-US" dirty="0"/>
              <a:t>연령별 인구 수</a:t>
            </a:r>
            <a:r>
              <a:rPr lang="en-US" altLang="ko-KR" dirty="0"/>
              <a:t>) × </a:t>
            </a:r>
            <a:r>
              <a:rPr lang="ko-KR" altLang="en-US" dirty="0"/>
              <a:t>표준인구의 성별</a:t>
            </a:r>
            <a:r>
              <a:rPr lang="en-US" altLang="ko-KR" dirty="0"/>
              <a:t>·</a:t>
            </a:r>
            <a:r>
              <a:rPr lang="ko-KR" altLang="en-US" dirty="0"/>
              <a:t>연령별 인구 수</a:t>
            </a:r>
            <a:r>
              <a:rPr lang="en-US" altLang="ko-KR" dirty="0"/>
              <a:t>] ÷ </a:t>
            </a:r>
            <a:r>
              <a:rPr lang="ko-KR" altLang="en-US" dirty="0"/>
              <a:t>표준인구 전체 인구 수 </a:t>
            </a:r>
            <a:r>
              <a:rPr lang="en-US" altLang="ko-KR" dirty="0"/>
              <a:t>× </a:t>
            </a:r>
            <a:r>
              <a:rPr lang="ko-KR" altLang="en-US" dirty="0"/>
              <a:t>1</a:t>
            </a:r>
            <a:r>
              <a:rPr lang="en-US" altLang="ko-KR" dirty="0"/>
              <a:t>00</a:t>
            </a:r>
            <a:r>
              <a:rPr lang="ko-KR" altLang="en-US" dirty="0"/>
              <a:t>,000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모든 </a:t>
            </a:r>
            <a:r>
              <a:rPr lang="ko-KR" altLang="en-US" dirty="0" err="1"/>
              <a:t>성별·연령별</a:t>
            </a:r>
            <a:r>
              <a:rPr lang="ko-KR" altLang="en-US" dirty="0"/>
              <a:t> 그룹에 대해</a:t>
            </a:r>
          </a:p>
          <a:p>
            <a:r>
              <a:rPr lang="ko-KR" altLang="en-US" dirty="0"/>
              <a:t>(지역의 해당 </a:t>
            </a:r>
            <a:r>
              <a:rPr lang="ko-KR" altLang="en-US" dirty="0" err="1"/>
              <a:t>성별·연령별</a:t>
            </a:r>
            <a:r>
              <a:rPr lang="ko-KR" altLang="en-US" dirty="0"/>
              <a:t> </a:t>
            </a:r>
            <a:r>
              <a:rPr lang="ko-KR" altLang="en-US" dirty="0" err="1"/>
              <a:t>노쇠자</a:t>
            </a:r>
            <a:r>
              <a:rPr lang="ko-KR" altLang="en-US" dirty="0"/>
              <a:t> 수 ÷ 지역의 해당 </a:t>
            </a:r>
            <a:r>
              <a:rPr lang="ko-KR" altLang="en-US" dirty="0" err="1"/>
              <a:t>성별·연령별</a:t>
            </a:r>
            <a:r>
              <a:rPr lang="ko-KR" altLang="en-US" dirty="0"/>
              <a:t> 인구 수) × 표준인구의 해당 </a:t>
            </a:r>
            <a:r>
              <a:rPr lang="ko-KR" altLang="en-US" dirty="0" err="1"/>
              <a:t>성별·연령별</a:t>
            </a:r>
            <a:r>
              <a:rPr lang="ko-KR" altLang="en-US" dirty="0"/>
              <a:t> 인구 수</a:t>
            </a:r>
          </a:p>
          <a:p>
            <a:r>
              <a:rPr lang="ko-KR" altLang="en-US" dirty="0"/>
              <a:t>→ 이 값을 모두 더한 값 ÷ 표준인구 전체(모든 </a:t>
            </a:r>
            <a:r>
              <a:rPr lang="ko-KR" altLang="en-US" dirty="0" err="1"/>
              <a:t>성별·연령별</a:t>
            </a:r>
            <a:r>
              <a:rPr lang="ko-KR" altLang="en-US" dirty="0"/>
              <a:t> 인구 수)</a:t>
            </a:r>
          </a:p>
          <a:p>
            <a:r>
              <a:rPr lang="ko-KR" altLang="en-US" dirty="0"/>
              <a:t>→ 그리고 최종적으로 × 1</a:t>
            </a:r>
            <a:r>
              <a:rPr lang="en-US" altLang="ko-KR" dirty="0"/>
              <a:t>00</a:t>
            </a:r>
            <a:r>
              <a:rPr lang="ko-KR" altLang="en-US" dirty="0"/>
              <a:t>,000 (인구 </a:t>
            </a:r>
            <a:r>
              <a:rPr lang="en-US" altLang="ko-KR" dirty="0"/>
              <a:t>10</a:t>
            </a:r>
            <a:r>
              <a:rPr lang="ko-KR" altLang="en-US" dirty="0"/>
              <a:t>만 명당 비율로 환산)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70F086-5006-D652-4C49-68BCCFDC8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42" y="1511813"/>
            <a:ext cx="5445877" cy="7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79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847E7-B69F-2B1C-DD50-1E80B4BDD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5E073-6473-2989-BAA2-62C6E8FBF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-1"/>
            <a:ext cx="12192001" cy="831273"/>
          </a:xfrm>
        </p:spPr>
        <p:txBody>
          <a:bodyPr>
            <a:normAutofit/>
          </a:bodyPr>
          <a:lstStyle/>
          <a:p>
            <a:r>
              <a:rPr kumimoji="1" lang="ko-KR" altLang="en-US" sz="3200" dirty="0"/>
              <a:t>변수</a:t>
            </a:r>
            <a:r>
              <a:rPr kumimoji="1" lang="en-US" altLang="ko-KR" sz="3200" dirty="0"/>
              <a:t>(</a:t>
            </a:r>
            <a:r>
              <a:rPr kumimoji="1" lang="ko-KR" altLang="en-US" sz="3200" dirty="0"/>
              <a:t>총 </a:t>
            </a:r>
            <a:r>
              <a:rPr kumimoji="1" lang="en-US" altLang="ko-KR" sz="3200" dirty="0"/>
              <a:t>53</a:t>
            </a:r>
            <a:r>
              <a:rPr kumimoji="1" lang="ko-KR" altLang="en-US" sz="3200" dirty="0"/>
              <a:t>개</a:t>
            </a:r>
            <a:r>
              <a:rPr kumimoji="1" lang="en-US" altLang="ko-KR" sz="3200" dirty="0"/>
              <a:t>)</a:t>
            </a:r>
            <a:endParaRPr kumimoji="1" lang="ko-KR" altLang="en-US" sz="32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B7B1597-09CA-EE8E-5A90-766E502AE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028688"/>
              </p:ext>
            </p:extLst>
          </p:nvPr>
        </p:nvGraphicFramePr>
        <p:xfrm>
          <a:off x="1157354" y="898756"/>
          <a:ext cx="9877286" cy="5687895"/>
        </p:xfrm>
        <a:graphic>
          <a:graphicData uri="http://schemas.openxmlformats.org/drawingml/2006/table">
            <a:tbl>
              <a:tblPr/>
              <a:tblGrid>
                <a:gridCol w="1947587">
                  <a:extLst>
                    <a:ext uri="{9D8B030D-6E8A-4147-A177-3AD203B41FA5}">
                      <a16:colId xmlns:a16="http://schemas.microsoft.com/office/drawing/2014/main" val="1644966470"/>
                    </a:ext>
                  </a:extLst>
                </a:gridCol>
                <a:gridCol w="7929699">
                  <a:extLst>
                    <a:ext uri="{9D8B030D-6E8A-4147-A177-3AD203B41FA5}">
                      <a16:colId xmlns:a16="http://schemas.microsoft.com/office/drawing/2014/main" val="987388980"/>
                    </a:ext>
                  </a:extLst>
                </a:gridCol>
              </a:tblGrid>
              <a:tr h="4144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/>
                        <a:t>구분</a:t>
                      </a:r>
                      <a:endParaRPr lang="ko-KR" altLang="en-US" sz="18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1" dirty="0" err="1"/>
                        <a:t>변수명</a:t>
                      </a:r>
                      <a:endParaRPr lang="ko-KR" altLang="en-US" sz="18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008605"/>
                  </a:ext>
                </a:extLst>
              </a:tr>
              <a:tr h="677902">
                <a:tc>
                  <a:txBody>
                    <a:bodyPr/>
                    <a:lstStyle/>
                    <a:p>
                      <a:r>
                        <a:rPr lang="ko-KR" altLang="en-US" sz="1600" b="1" dirty="0"/>
                        <a:t>인식</a:t>
                      </a:r>
                      <a:r>
                        <a:rPr lang="en-US" altLang="ko-KR" sz="1600" b="1" dirty="0"/>
                        <a:t>·</a:t>
                      </a:r>
                      <a:r>
                        <a:rPr lang="ko-KR" altLang="en-US" sz="1600" b="1" dirty="0"/>
                        <a:t>식별 정보</a:t>
                      </a:r>
                      <a:r>
                        <a:rPr lang="en-US" altLang="ko-KR" sz="1600" b="1" dirty="0"/>
                        <a:t>(6)</a:t>
                      </a:r>
                      <a:endParaRPr lang="ko-KR" altLang="en-US" sz="16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연번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보건소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동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지역코드</a:t>
                      </a:r>
                      <a:r>
                        <a:rPr lang="en-US" altLang="ko-KR" sz="1600" dirty="0"/>
                        <a:t>, </a:t>
                      </a:r>
                    </a:p>
                    <a:p>
                      <a:r>
                        <a:rPr lang="ko-KR" altLang="en-US" sz="1600" dirty="0"/>
                        <a:t>행정구역명</a:t>
                      </a:r>
                      <a:r>
                        <a:rPr lang="en-US" altLang="ko-KR" sz="1600" dirty="0"/>
                        <a:t>_</a:t>
                      </a:r>
                      <a:r>
                        <a:rPr lang="ko-KR" altLang="en-US" sz="1600" dirty="0" err="1"/>
                        <a:t>시군구</a:t>
                      </a:r>
                      <a:r>
                        <a:rPr lang="en-US" altLang="ko-KR" sz="1600" dirty="0"/>
                        <a:t>_</a:t>
                      </a:r>
                      <a:r>
                        <a:rPr lang="ko-KR" altLang="en-US" sz="1600" dirty="0" err="1"/>
                        <a:t>읍면동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행정구역코드</a:t>
                      </a:r>
                      <a:r>
                        <a:rPr lang="en-US" altLang="ko-KR" sz="1600" dirty="0"/>
                        <a:t>_</a:t>
                      </a:r>
                      <a:r>
                        <a:rPr lang="ko-KR" altLang="en-US" sz="1600" dirty="0" err="1"/>
                        <a:t>읍면동</a:t>
                      </a:r>
                      <a:endParaRPr lang="ko-KR" altLang="en-US" sz="16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818187"/>
                  </a:ext>
                </a:extLst>
              </a:tr>
              <a:tr h="376791">
                <a:tc>
                  <a:txBody>
                    <a:bodyPr/>
                    <a:lstStyle/>
                    <a:p>
                      <a:r>
                        <a:rPr lang="ko-KR" altLang="en-US" sz="1600" b="1" dirty="0"/>
                        <a:t>조사 정보</a:t>
                      </a:r>
                      <a:r>
                        <a:rPr lang="en-US" altLang="ko-KR" sz="1600" b="1" dirty="0"/>
                        <a:t>(4)</a:t>
                      </a:r>
                      <a:endParaRPr lang="ko-KR" altLang="en-US" sz="16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검사회차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검사년도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검사날짜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검사일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714993"/>
                  </a:ext>
                </a:extLst>
              </a:tr>
              <a:tr h="376791">
                <a:tc>
                  <a:txBody>
                    <a:bodyPr/>
                    <a:lstStyle/>
                    <a:p>
                      <a:r>
                        <a:rPr lang="ko-KR" altLang="en-US" sz="1600" b="1" dirty="0"/>
                        <a:t>인적 사항</a:t>
                      </a:r>
                      <a:r>
                        <a:rPr lang="en-US" altLang="ko-KR" sz="1600" b="1" dirty="0"/>
                        <a:t>(3)</a:t>
                      </a:r>
                      <a:endParaRPr lang="ko-KR" altLang="en-US" sz="16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생년월일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나이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성별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2858585"/>
                  </a:ext>
                </a:extLst>
              </a:tr>
              <a:tr h="376791">
                <a:tc>
                  <a:txBody>
                    <a:bodyPr/>
                    <a:lstStyle/>
                    <a:p>
                      <a:r>
                        <a:rPr lang="ko-KR" altLang="en-US" sz="1600" b="1" dirty="0"/>
                        <a:t>신체계측</a:t>
                      </a:r>
                      <a:r>
                        <a:rPr lang="en-US" altLang="ko-KR" sz="1600" b="1" dirty="0"/>
                        <a:t>(4)</a:t>
                      </a:r>
                      <a:endParaRPr lang="ko-KR" altLang="en-US" sz="16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신장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체중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sz="1600" dirty="0"/>
                        <a:t>BMI</a:t>
                      </a:r>
                      <a:r>
                        <a:rPr lang="en-US" altLang="ko-KR" sz="1600" dirty="0"/>
                        <a:t>, BMI_</a:t>
                      </a:r>
                      <a:r>
                        <a:rPr lang="ko-KR" altLang="en-US" sz="1600" dirty="0"/>
                        <a:t>분류</a:t>
                      </a:r>
                      <a:endParaRPr lang="en-US" sz="16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532085"/>
                  </a:ext>
                </a:extLst>
              </a:tr>
              <a:tr h="677902">
                <a:tc>
                  <a:txBody>
                    <a:bodyPr/>
                    <a:lstStyle/>
                    <a:p>
                      <a:r>
                        <a:rPr lang="ko-KR" altLang="en-US" sz="1600" b="1" dirty="0"/>
                        <a:t>혈당 및 혈압</a:t>
                      </a:r>
                      <a:r>
                        <a:rPr lang="en-US" altLang="ko-KR" sz="1600" b="1" dirty="0"/>
                        <a:t>(6)</a:t>
                      </a:r>
                      <a:endParaRPr lang="ko-KR" altLang="en-US" sz="16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공복혈당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식후</a:t>
                      </a: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시간혈당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당뇨</a:t>
                      </a:r>
                      <a:r>
                        <a:rPr lang="en-US" altLang="ko-KR" sz="1600" dirty="0"/>
                        <a:t>_</a:t>
                      </a:r>
                      <a:r>
                        <a:rPr lang="ko-KR" altLang="en-US" sz="1600" dirty="0"/>
                        <a:t>판정</a:t>
                      </a:r>
                      <a:r>
                        <a:rPr lang="en-US" altLang="ko-KR" sz="1600" dirty="0"/>
                        <a:t>, </a:t>
                      </a:r>
                    </a:p>
                    <a:p>
                      <a:r>
                        <a:rPr lang="ko-KR" altLang="en-US" sz="1600" dirty="0" err="1"/>
                        <a:t>수축기혈압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이완기혈압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고혈압</a:t>
                      </a:r>
                      <a:r>
                        <a:rPr lang="en-US" altLang="ko-KR" sz="1600" dirty="0"/>
                        <a:t>_</a:t>
                      </a:r>
                      <a:r>
                        <a:rPr lang="ko-KR" altLang="en-US" sz="1600" dirty="0"/>
                        <a:t>판정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470866"/>
                  </a:ext>
                </a:extLst>
              </a:tr>
              <a:tr h="677902">
                <a:tc>
                  <a:txBody>
                    <a:bodyPr/>
                    <a:lstStyle/>
                    <a:p>
                      <a:r>
                        <a:rPr lang="ko-KR" altLang="en-US" sz="1600" b="1" dirty="0"/>
                        <a:t>노쇠 및 정신심리</a:t>
                      </a:r>
                      <a:r>
                        <a:rPr lang="en-US" altLang="ko-KR" sz="1600" b="1" dirty="0"/>
                        <a:t>(6)</a:t>
                      </a:r>
                      <a:endParaRPr lang="ko-KR" altLang="en-US" sz="16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노쇠점수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노쇠상태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우울점수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우울상태</a:t>
                      </a:r>
                      <a:r>
                        <a:rPr lang="en-US" altLang="ko-KR" sz="1600" dirty="0"/>
                        <a:t>, </a:t>
                      </a:r>
                    </a:p>
                    <a:p>
                      <a:r>
                        <a:rPr lang="ko-KR" altLang="en-US" sz="1600" dirty="0" err="1"/>
                        <a:t>사회적고립감점수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사회적고립</a:t>
                      </a:r>
                      <a:r>
                        <a:rPr lang="en-US" altLang="ko-KR" sz="1600" dirty="0"/>
                        <a:t>_</a:t>
                      </a:r>
                      <a:r>
                        <a:rPr lang="ko-KR" altLang="en-US" sz="1600" dirty="0"/>
                        <a:t>여부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243933"/>
                  </a:ext>
                </a:extLst>
              </a:tr>
              <a:tr h="677902">
                <a:tc>
                  <a:txBody>
                    <a:bodyPr/>
                    <a:lstStyle/>
                    <a:p>
                      <a:r>
                        <a:rPr lang="ko-KR" altLang="en-US" sz="1600" b="1" dirty="0"/>
                        <a:t>근감소증</a:t>
                      </a:r>
                      <a:r>
                        <a:rPr lang="en-US" altLang="ko-KR" sz="1600" b="1" dirty="0"/>
                        <a:t>(8)</a:t>
                      </a:r>
                      <a:endParaRPr lang="ko-KR" altLang="en-US" sz="16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 err="1"/>
                        <a:t>사지근육량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사지근육량총합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악력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의자앉고일어서기</a:t>
                      </a:r>
                      <a:r>
                        <a:rPr lang="en-US" altLang="ko-KR" sz="1600" dirty="0"/>
                        <a:t>, </a:t>
                      </a:r>
                    </a:p>
                    <a:p>
                      <a:r>
                        <a:rPr lang="ko-KR" altLang="en-US" sz="1600" dirty="0" err="1"/>
                        <a:t>근육량감소</a:t>
                      </a:r>
                      <a:r>
                        <a:rPr lang="en-US" altLang="ko-KR" sz="1600" dirty="0"/>
                        <a:t>_</a:t>
                      </a:r>
                      <a:r>
                        <a:rPr lang="ko-KR" altLang="en-US" sz="1600" dirty="0"/>
                        <a:t>여부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악력저하</a:t>
                      </a:r>
                      <a:r>
                        <a:rPr lang="en-US" altLang="ko-KR" sz="1600" dirty="0"/>
                        <a:t>_</a:t>
                      </a:r>
                      <a:r>
                        <a:rPr lang="ko-KR" altLang="en-US" sz="1600" dirty="0"/>
                        <a:t>여부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하지근력저하</a:t>
                      </a:r>
                      <a:r>
                        <a:rPr lang="en-US" altLang="ko-KR" sz="1600" dirty="0"/>
                        <a:t>_</a:t>
                      </a:r>
                      <a:r>
                        <a:rPr lang="ko-KR" altLang="en-US" sz="1600" dirty="0"/>
                        <a:t>여부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근감소증</a:t>
                      </a:r>
                      <a:r>
                        <a:rPr lang="en-US" altLang="ko-KR" sz="1600" dirty="0"/>
                        <a:t>_</a:t>
                      </a:r>
                      <a:r>
                        <a:rPr lang="ko-KR" altLang="en-US" sz="1600" dirty="0"/>
                        <a:t>여부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481481"/>
                  </a:ext>
                </a:extLst>
              </a:tr>
              <a:tr h="677902">
                <a:tc>
                  <a:txBody>
                    <a:bodyPr/>
                    <a:lstStyle/>
                    <a:p>
                      <a:r>
                        <a:rPr lang="ko-KR" altLang="en-US" sz="1600" b="1" dirty="0"/>
                        <a:t>기저질환</a:t>
                      </a:r>
                      <a:r>
                        <a:rPr lang="en-US" altLang="ko-KR" sz="1600" b="1" dirty="0"/>
                        <a:t>(12)</a:t>
                      </a:r>
                      <a:endParaRPr lang="ko-KR" altLang="en-US" sz="16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뇌졸중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뇌출혈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뇌경색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심근경색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협심증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관절염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하지</a:t>
                      </a:r>
                      <a:r>
                        <a:rPr lang="en-US" altLang="ko-KR" sz="1600" dirty="0"/>
                        <a:t>), </a:t>
                      </a:r>
                      <a:r>
                        <a:rPr lang="ko-KR" altLang="en-US" sz="1600" dirty="0"/>
                        <a:t>관절염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상지</a:t>
                      </a:r>
                      <a:r>
                        <a:rPr lang="en-US" altLang="ko-KR" sz="1600" dirty="0"/>
                        <a:t>), </a:t>
                      </a:r>
                      <a:r>
                        <a:rPr lang="ko-KR" altLang="en-US" sz="1600" dirty="0"/>
                        <a:t>척추질환</a:t>
                      </a:r>
                      <a:r>
                        <a:rPr lang="en-US" altLang="ko-KR" sz="1600" dirty="0"/>
                        <a:t>, </a:t>
                      </a:r>
                    </a:p>
                    <a:p>
                      <a:r>
                        <a:rPr lang="ko-KR" altLang="en-US" sz="1600" dirty="0"/>
                        <a:t>암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낙상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골절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치매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당뇨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고혈압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기저질환</a:t>
                      </a:r>
                      <a:r>
                        <a:rPr lang="en-US" altLang="ko-KR" sz="1600" dirty="0"/>
                        <a:t>_</a:t>
                      </a:r>
                      <a:r>
                        <a:rPr lang="ko-KR" altLang="en-US" sz="1600" dirty="0"/>
                        <a:t>종류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기저질환</a:t>
                      </a:r>
                      <a:r>
                        <a:rPr lang="en-US" altLang="ko-KR" sz="1600" dirty="0"/>
                        <a:t>_</a:t>
                      </a:r>
                      <a:r>
                        <a:rPr lang="ko-KR" altLang="en-US" sz="1600" dirty="0"/>
                        <a:t>유무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164381"/>
                  </a:ext>
                </a:extLst>
              </a:tr>
              <a:tr h="376791">
                <a:tc>
                  <a:txBody>
                    <a:bodyPr/>
                    <a:lstStyle/>
                    <a:p>
                      <a:r>
                        <a:rPr lang="ko-KR" altLang="en-US" sz="1600" b="1" dirty="0"/>
                        <a:t>생활환경</a:t>
                      </a:r>
                      <a:r>
                        <a:rPr lang="en-US" altLang="ko-KR" sz="1600" b="1" dirty="0"/>
                        <a:t>(3)</a:t>
                      </a:r>
                      <a:endParaRPr lang="ko-KR" altLang="en-US" sz="16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 err="1"/>
                        <a:t>인가구</a:t>
                      </a:r>
                      <a:r>
                        <a:rPr lang="en-US" altLang="ko-KR" sz="1600" dirty="0"/>
                        <a:t>_</a:t>
                      </a:r>
                      <a:r>
                        <a:rPr lang="ko-KR" altLang="en-US" sz="1600" dirty="0"/>
                        <a:t>여부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기초생활수급자</a:t>
                      </a:r>
                      <a:r>
                        <a:rPr lang="en-US" altLang="ko-KR" sz="1600" dirty="0"/>
                        <a:t>_</a:t>
                      </a:r>
                      <a:r>
                        <a:rPr lang="ko-KR" altLang="en-US" sz="1600" dirty="0"/>
                        <a:t>여부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주거형태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180778"/>
                  </a:ext>
                </a:extLst>
              </a:tr>
              <a:tr h="376791">
                <a:tc>
                  <a:txBody>
                    <a:bodyPr/>
                    <a:lstStyle/>
                    <a:p>
                      <a:r>
                        <a:rPr lang="ko-KR" altLang="en-US" sz="1600" b="1" dirty="0"/>
                        <a:t>지역 통계</a:t>
                      </a:r>
                      <a:r>
                        <a:rPr lang="en-US" altLang="ko-KR" sz="1600" b="1" dirty="0"/>
                        <a:t>(1)</a:t>
                      </a:r>
                      <a:endParaRPr lang="ko-KR" altLang="en-US" sz="16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노쇠자수</a:t>
                      </a:r>
                      <a:r>
                        <a:rPr lang="en-US" altLang="ko-KR" sz="1600" dirty="0"/>
                        <a:t>_</a:t>
                      </a:r>
                      <a:r>
                        <a:rPr lang="ko-KR" altLang="en-US" sz="1600" dirty="0" err="1"/>
                        <a:t>시군구</a:t>
                      </a:r>
                      <a:r>
                        <a:rPr lang="en-US" altLang="ko-KR" sz="1600" dirty="0"/>
                        <a:t>_</a:t>
                      </a:r>
                      <a:r>
                        <a:rPr lang="ko-KR" altLang="en-US" sz="1600" dirty="0" err="1"/>
                        <a:t>읍면동</a:t>
                      </a:r>
                      <a:endParaRPr lang="ko-KR" altLang="en-US" sz="1600" dirty="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38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537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2E0F4-2280-EBFA-CBC8-345E045DE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E52E4-ED8F-58C7-CFD9-FB5AA0B7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0"/>
            <a:ext cx="12192001" cy="1055285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그림</a:t>
            </a:r>
            <a:r>
              <a:rPr lang="en-US" altLang="ko-KR" sz="3200" dirty="0"/>
              <a:t>7. </a:t>
            </a:r>
            <a:r>
              <a:rPr lang="ko-KR" altLang="en-US" sz="3200" dirty="0"/>
              <a:t>부산광역시 마을건강센터 지역별 </a:t>
            </a:r>
            <a:r>
              <a:rPr lang="ko-KR" altLang="en-US" sz="3200" dirty="0" err="1"/>
              <a:t>전노쇠율</a:t>
            </a:r>
            <a:r>
              <a:rPr lang="ko-KR" altLang="en-US" sz="3200" dirty="0"/>
              <a:t> 및 </a:t>
            </a:r>
            <a:r>
              <a:rPr lang="ko-KR" altLang="en-US" sz="3200" dirty="0" err="1"/>
              <a:t>노쇠율</a:t>
            </a:r>
            <a:r>
              <a:rPr lang="ko-KR" altLang="en-US" sz="3200" dirty="0"/>
              <a:t> 비교</a:t>
            </a:r>
            <a:br>
              <a:rPr lang="en-US" altLang="ko-KR" sz="3200" dirty="0"/>
            </a:br>
            <a:r>
              <a:rPr lang="en-US" altLang="ko-KR" sz="3200" dirty="0"/>
              <a:t>         </a:t>
            </a:r>
            <a:r>
              <a:rPr lang="en-US" altLang="ko-KR" sz="2000" dirty="0"/>
              <a:t>(65</a:t>
            </a:r>
            <a:r>
              <a:rPr lang="ko-KR" altLang="en-US" sz="2000" dirty="0"/>
              <a:t>세 이상 인구 </a:t>
            </a:r>
            <a:r>
              <a:rPr lang="en-US" altLang="ko-KR" sz="2000" dirty="0"/>
              <a:t>10</a:t>
            </a:r>
            <a:r>
              <a:rPr lang="ko-KR" altLang="en-US" sz="2000" dirty="0"/>
              <a:t>만명당</a:t>
            </a:r>
            <a:r>
              <a:rPr lang="en-US" altLang="ko-KR" sz="2000" dirty="0"/>
              <a:t>, </a:t>
            </a:r>
            <a:r>
              <a:rPr lang="ko-KR" altLang="en-US" sz="2000" dirty="0"/>
              <a:t>연령</a:t>
            </a:r>
            <a:r>
              <a:rPr lang="en-US" altLang="ko-KR" sz="2000" dirty="0"/>
              <a:t>·</a:t>
            </a:r>
            <a:r>
              <a:rPr lang="ko-KR" altLang="en-US" sz="2000" dirty="0"/>
              <a:t>성별 표준화율</a:t>
            </a:r>
            <a:r>
              <a:rPr lang="en-US" altLang="ko-KR" sz="2000" dirty="0"/>
              <a:t>)</a:t>
            </a:r>
            <a:endParaRPr kumimoji="1" lang="ko-KR" altLang="en-US" sz="20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B752C68-DDDA-1A68-F222-38C3A2FA8337}"/>
              </a:ext>
            </a:extLst>
          </p:cNvPr>
          <p:cNvGrpSpPr/>
          <p:nvPr/>
        </p:nvGrpSpPr>
        <p:grpSpPr>
          <a:xfrm>
            <a:off x="474659" y="1242496"/>
            <a:ext cx="10189750" cy="5568169"/>
            <a:chOff x="611061" y="984848"/>
            <a:chExt cx="10189750" cy="5568169"/>
          </a:xfrm>
        </p:grpSpPr>
        <p:pic>
          <p:nvPicPr>
            <p:cNvPr id="14" name="그림 13" descr="지도, 텍스트, 아틀라스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F5ABBF4-8400-B419-89C6-2E4B825B9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061" y="984848"/>
              <a:ext cx="10189750" cy="556816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2FE02A-4880-E7A1-1261-8938BC3B5C6D}"/>
                </a:ext>
              </a:extLst>
            </p:cNvPr>
            <p:cNvSpPr txBox="1"/>
            <p:nvPr/>
          </p:nvSpPr>
          <p:spPr>
            <a:xfrm>
              <a:off x="2012904" y="5108446"/>
              <a:ext cx="12328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&lt;</a:t>
              </a:r>
              <a:r>
                <a:rPr lang="ko-KR" altLang="en-US" sz="1400" dirty="0" err="1"/>
                <a:t>전노쇠</a:t>
              </a:r>
              <a:r>
                <a:rPr lang="en-US" altLang="ko-KR" sz="1400" dirty="0"/>
                <a:t>&gt;</a:t>
              </a:r>
              <a:endParaRPr lang="ko-KR" altLang="en-US" sz="1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3E9B31-82C9-03DC-8940-E40B982E625C}"/>
                </a:ext>
              </a:extLst>
            </p:cNvPr>
            <p:cNvSpPr txBox="1"/>
            <p:nvPr/>
          </p:nvSpPr>
          <p:spPr>
            <a:xfrm>
              <a:off x="7801175" y="5108446"/>
              <a:ext cx="12328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&lt;</a:t>
              </a:r>
              <a:r>
                <a:rPr lang="ko-KR" altLang="en-US" sz="1400" dirty="0"/>
                <a:t>노쇠</a:t>
              </a:r>
              <a:r>
                <a:rPr lang="en-US" altLang="ko-KR" sz="1400" dirty="0"/>
                <a:t>&gt;</a:t>
              </a:r>
              <a:endParaRPr lang="ko-KR" altLang="en-US" sz="14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AD5DEC7-BB29-5352-87AF-6B6D74A01A03}"/>
              </a:ext>
            </a:extLst>
          </p:cNvPr>
          <p:cNvSpPr txBox="1"/>
          <p:nvPr/>
        </p:nvSpPr>
        <p:spPr>
          <a:xfrm>
            <a:off x="7144575" y="6395989"/>
            <a:ext cx="4934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dirty="0">
                <a:solidFill>
                  <a:srgbClr val="000000"/>
                </a:solidFill>
                <a:effectLst/>
              </a:rPr>
              <a:t>* 국토교통부</a:t>
            </a:r>
            <a:r>
              <a:rPr lang="en-US" altLang="ko-KR" sz="1200" b="0" dirty="0">
                <a:solidFill>
                  <a:srgbClr val="000000"/>
                </a:solidFill>
                <a:effectLst/>
              </a:rPr>
              <a:t>_</a:t>
            </a:r>
            <a:r>
              <a:rPr lang="ko-KR" altLang="en-US" sz="1200" b="0" dirty="0" err="1">
                <a:solidFill>
                  <a:srgbClr val="000000"/>
                </a:solidFill>
                <a:effectLst/>
              </a:rPr>
              <a:t>디지털트윈국토</a:t>
            </a:r>
            <a:r>
              <a:rPr lang="en-US" altLang="ko-KR" sz="1200" b="0" dirty="0">
                <a:solidFill>
                  <a:srgbClr val="000000"/>
                </a:solidFill>
                <a:effectLst/>
              </a:rPr>
              <a:t>, 2025-01-20 </a:t>
            </a:r>
            <a:r>
              <a:rPr lang="ko-KR" altLang="en-US" sz="1200" b="0" dirty="0">
                <a:solidFill>
                  <a:srgbClr val="000000"/>
                </a:solidFill>
                <a:effectLst/>
              </a:rPr>
              <a:t>갱신</a:t>
            </a:r>
            <a:r>
              <a:rPr lang="en-US" altLang="ko-KR" sz="1200" b="0" dirty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sz="1200" b="0" dirty="0" err="1">
                <a:solidFill>
                  <a:srgbClr val="000000"/>
                </a:solidFill>
                <a:effectLst/>
              </a:rPr>
              <a:t>행정동경계</a:t>
            </a:r>
            <a:endParaRPr lang="en-US" altLang="ko-KR" sz="1200" b="0" dirty="0">
              <a:solidFill>
                <a:srgbClr val="000000"/>
              </a:solidFill>
              <a:effectLst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</a:rPr>
              <a:t>* </a:t>
            </a:r>
            <a:r>
              <a:rPr lang="en-US" altLang="ko-KR" sz="1200" b="0" dirty="0">
                <a:solidFill>
                  <a:srgbClr val="000000"/>
                </a:solidFill>
                <a:effectLst/>
              </a:rPr>
              <a:t>Big-</a:t>
            </a:r>
            <a:r>
              <a:rPr lang="ko-KR" altLang="en-US" sz="1200" b="0" dirty="0">
                <a:solidFill>
                  <a:srgbClr val="000000"/>
                </a:solidFill>
                <a:effectLst/>
              </a:rPr>
              <a:t>데이터웨이브</a:t>
            </a:r>
            <a:r>
              <a:rPr lang="en-US" altLang="ko-KR" sz="1200" b="0" dirty="0">
                <a:solidFill>
                  <a:srgbClr val="000000"/>
                </a:solidFill>
                <a:effectLst/>
              </a:rPr>
              <a:t>_</a:t>
            </a:r>
            <a:r>
              <a:rPr lang="ko-KR" altLang="en-US" sz="1200" b="0" dirty="0">
                <a:solidFill>
                  <a:srgbClr val="000000"/>
                </a:solidFill>
                <a:effectLst/>
              </a:rPr>
              <a:t>부산광역시 </a:t>
            </a:r>
            <a:r>
              <a:rPr lang="en-US" altLang="ko-KR" sz="1200" b="0" dirty="0">
                <a:solidFill>
                  <a:srgbClr val="000000"/>
                </a:solidFill>
                <a:effectLst/>
              </a:rPr>
              <a:t>2024</a:t>
            </a:r>
            <a:r>
              <a:rPr lang="ko-KR" altLang="en-US" sz="1200" b="0" dirty="0">
                <a:solidFill>
                  <a:srgbClr val="000000"/>
                </a:solidFill>
                <a:effectLst/>
              </a:rPr>
              <a:t>년 </a:t>
            </a:r>
            <a:r>
              <a:rPr lang="en-US" altLang="ko-KR" sz="1200" b="0" dirty="0">
                <a:solidFill>
                  <a:srgbClr val="000000"/>
                </a:solidFill>
                <a:effectLst/>
              </a:rPr>
              <a:t>6</a:t>
            </a:r>
            <a:r>
              <a:rPr lang="ko-KR" altLang="en-US" sz="1200" b="0" dirty="0">
                <a:solidFill>
                  <a:srgbClr val="000000"/>
                </a:solidFill>
                <a:effectLst/>
              </a:rPr>
              <a:t>월 기준 성별</a:t>
            </a:r>
            <a:r>
              <a:rPr lang="en-US" altLang="ko-KR" sz="1200" b="0" dirty="0">
                <a:solidFill>
                  <a:srgbClr val="000000"/>
                </a:solidFill>
                <a:effectLst/>
              </a:rPr>
              <a:t>,</a:t>
            </a:r>
            <a:r>
              <a:rPr lang="ko-KR" altLang="en-US" sz="1200" b="0" dirty="0">
                <a:solidFill>
                  <a:srgbClr val="000000"/>
                </a:solidFill>
                <a:effectLst/>
              </a:rPr>
              <a:t>연령별 인구수</a:t>
            </a:r>
            <a:endParaRPr lang="en-US" altLang="ko-KR" sz="1200" b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F62DCD-D450-12B9-C012-774BAB3BB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5029" y="3922608"/>
            <a:ext cx="1981941" cy="9012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40E3853-316E-EAD1-0866-98CC528AD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445" y="1453862"/>
            <a:ext cx="1903933" cy="8875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1B76A18-0BCF-CA7C-0DEE-01AE37A17DC4}"/>
              </a:ext>
            </a:extLst>
          </p:cNvPr>
          <p:cNvSpPr txBox="1"/>
          <p:nvPr/>
        </p:nvSpPr>
        <p:spPr>
          <a:xfrm>
            <a:off x="5069380" y="1234430"/>
            <a:ext cx="1232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상위 </a:t>
            </a:r>
            <a:r>
              <a:rPr lang="en-US" altLang="ko-KR" sz="1100" b="1" dirty="0"/>
              <a:t>5</a:t>
            </a:r>
            <a:r>
              <a:rPr lang="ko-KR" altLang="en-US" sz="1100" b="1" dirty="0"/>
              <a:t>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3D1103-4311-6645-F19F-07FDE97E2758}"/>
              </a:ext>
            </a:extLst>
          </p:cNvPr>
          <p:cNvSpPr txBox="1"/>
          <p:nvPr/>
        </p:nvSpPr>
        <p:spPr>
          <a:xfrm>
            <a:off x="5043828" y="2359682"/>
            <a:ext cx="1232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하위 </a:t>
            </a:r>
            <a:r>
              <a:rPr lang="en-US" altLang="ko-KR" sz="1100" b="1" dirty="0"/>
              <a:t>5</a:t>
            </a:r>
            <a:r>
              <a:rPr lang="ko-KR" altLang="en-US" sz="1100" b="1" dirty="0"/>
              <a:t>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8E75F6-7FB8-6F6F-AFC7-7FB40560F587}"/>
              </a:ext>
            </a:extLst>
          </p:cNvPr>
          <p:cNvSpPr txBox="1"/>
          <p:nvPr/>
        </p:nvSpPr>
        <p:spPr>
          <a:xfrm>
            <a:off x="9799256" y="3722128"/>
            <a:ext cx="1232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상위 </a:t>
            </a:r>
            <a:r>
              <a:rPr lang="en-US" altLang="ko-KR" sz="1100" b="1" dirty="0"/>
              <a:t>5</a:t>
            </a:r>
            <a:r>
              <a:rPr lang="ko-KR" altLang="en-US" sz="1100" b="1" dirty="0"/>
              <a:t>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39C0EF-D326-E0D8-CE38-20E55B3583B9}"/>
              </a:ext>
            </a:extLst>
          </p:cNvPr>
          <p:cNvSpPr txBox="1"/>
          <p:nvPr/>
        </p:nvSpPr>
        <p:spPr>
          <a:xfrm>
            <a:off x="9773704" y="4847380"/>
            <a:ext cx="1232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하위 </a:t>
            </a:r>
            <a:r>
              <a:rPr lang="en-US" altLang="ko-KR" sz="1100" b="1" dirty="0"/>
              <a:t>5</a:t>
            </a:r>
            <a:r>
              <a:rPr lang="ko-KR" altLang="en-US" sz="1100" b="1" dirty="0"/>
              <a:t>위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FFD37AA-B108-4D2F-DA7C-7FCCF2CCD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0178" y="2621292"/>
            <a:ext cx="1903933" cy="68172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4ACC811-45A0-140B-46C5-CE7A64686F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5029" y="5108991"/>
            <a:ext cx="1992320" cy="7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52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0BFBE-85E7-6FE4-0222-1F1E0B9D2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2560CE-917D-8B18-A594-90067DEEC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0"/>
            <a:ext cx="12192001" cy="697974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감사합니다</a:t>
            </a:r>
            <a:r>
              <a:rPr lang="en-US" altLang="ko-KR" sz="3200" dirty="0"/>
              <a:t>.</a:t>
            </a:r>
            <a:endParaRPr kumimoji="1"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15287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32896-B07F-C963-AD33-75880C351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C6FF3-777A-0128-8E1A-72277ECA9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0"/>
            <a:ext cx="12192001" cy="697974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rgbClr val="0432FF"/>
                </a:solidFill>
              </a:rPr>
              <a:t>표</a:t>
            </a:r>
            <a:r>
              <a:rPr lang="en-US" altLang="ko-KR" sz="3200" dirty="0">
                <a:solidFill>
                  <a:srgbClr val="0432FF"/>
                </a:solidFill>
              </a:rPr>
              <a:t>11-1. </a:t>
            </a:r>
            <a:r>
              <a:rPr lang="ko-KR" altLang="en-US" sz="3200" dirty="0">
                <a:solidFill>
                  <a:srgbClr val="0432FF"/>
                </a:solidFill>
              </a:rPr>
              <a:t>부산시 구별 노쇠 위험도</a:t>
            </a:r>
            <a:r>
              <a:rPr lang="en-US" altLang="ko-KR" sz="3200" dirty="0">
                <a:solidFill>
                  <a:srgbClr val="0432FF"/>
                </a:solidFill>
              </a:rPr>
              <a:t>_</a:t>
            </a:r>
            <a:r>
              <a:rPr lang="ko-KR" altLang="en-US" sz="3200" dirty="0">
                <a:solidFill>
                  <a:srgbClr val="0432FF"/>
                </a:solidFill>
              </a:rPr>
              <a:t>표준화</a:t>
            </a:r>
            <a:r>
              <a:rPr lang="en-US" altLang="ko-KR" sz="3200" dirty="0">
                <a:solidFill>
                  <a:srgbClr val="0432FF"/>
                </a:solidFill>
              </a:rPr>
              <a:t>(</a:t>
            </a:r>
            <a:r>
              <a:rPr lang="ko-KR" altLang="en-US" sz="3200" dirty="0">
                <a:solidFill>
                  <a:srgbClr val="0432FF"/>
                </a:solidFill>
              </a:rPr>
              <a:t>예정</a:t>
            </a:r>
            <a:r>
              <a:rPr lang="en-US" altLang="ko-KR" sz="3200" dirty="0">
                <a:solidFill>
                  <a:srgbClr val="0432FF"/>
                </a:solidFill>
              </a:rPr>
              <a:t>)</a:t>
            </a:r>
            <a:endParaRPr kumimoji="1" lang="ko-KR" altLang="en-US" sz="32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750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4DFA6-58ED-C338-B069-9E815CDC9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FEC40AB-1650-3CE2-BA87-0DD845A0E92F}"/>
              </a:ext>
            </a:extLst>
          </p:cNvPr>
          <p:cNvSpPr txBox="1">
            <a:spLocks/>
          </p:cNvSpPr>
          <p:nvPr/>
        </p:nvSpPr>
        <p:spPr>
          <a:xfrm>
            <a:off x="-3" y="0"/>
            <a:ext cx="12192001" cy="697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0432FF"/>
                </a:solidFill>
              </a:rPr>
              <a:t>표</a:t>
            </a:r>
            <a:r>
              <a:rPr lang="en-US" altLang="ko-KR" sz="3200" dirty="0">
                <a:solidFill>
                  <a:srgbClr val="0432FF"/>
                </a:solidFill>
              </a:rPr>
              <a:t>11-2. </a:t>
            </a:r>
            <a:r>
              <a:rPr lang="ko-KR" altLang="en-US" sz="3200" dirty="0">
                <a:solidFill>
                  <a:srgbClr val="0432FF"/>
                </a:solidFill>
              </a:rPr>
              <a:t>부산시 동별 노쇠 위험도</a:t>
            </a:r>
            <a:r>
              <a:rPr lang="en-US" altLang="ko-KR" sz="3200" dirty="0">
                <a:solidFill>
                  <a:srgbClr val="0432FF"/>
                </a:solidFill>
              </a:rPr>
              <a:t>(</a:t>
            </a:r>
            <a:r>
              <a:rPr lang="ko-KR" altLang="en-US" sz="3200" dirty="0">
                <a:solidFill>
                  <a:srgbClr val="0432FF"/>
                </a:solidFill>
              </a:rPr>
              <a:t>예정</a:t>
            </a:r>
            <a:r>
              <a:rPr lang="en-US" altLang="ko-KR" sz="3200" dirty="0">
                <a:solidFill>
                  <a:srgbClr val="0432FF"/>
                </a:solidFill>
              </a:rPr>
              <a:t>)</a:t>
            </a:r>
            <a:endParaRPr kumimoji="1" lang="ko-KR" altLang="en-US" sz="32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277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BC834-D6C9-5E1E-2CE3-C38A3CAF5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163F9-4486-9FD8-8C11-EA1B6334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-1"/>
            <a:ext cx="12192001" cy="831273"/>
          </a:xfrm>
        </p:spPr>
        <p:txBody>
          <a:bodyPr>
            <a:normAutofit/>
          </a:bodyPr>
          <a:lstStyle/>
          <a:p>
            <a:r>
              <a:rPr kumimoji="1" lang="ko-KR" altLang="en-US" sz="3200" dirty="0" err="1"/>
              <a:t>결측치</a:t>
            </a:r>
            <a:r>
              <a:rPr kumimoji="1" lang="en-US" altLang="ko-KR" sz="3200" dirty="0"/>
              <a:t>(65</a:t>
            </a:r>
            <a:r>
              <a:rPr kumimoji="1" lang="ko-KR" altLang="en-US" sz="3200" dirty="0"/>
              <a:t>세 미만 제외 전의 데이터</a:t>
            </a:r>
            <a:r>
              <a:rPr kumimoji="1" lang="en-US" altLang="ko-KR" sz="3200" dirty="0"/>
              <a:t>)</a:t>
            </a:r>
            <a:endParaRPr kumimoji="1"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FD6C3-2360-C889-D4D7-86839B5AFA75}"/>
              </a:ext>
            </a:extLst>
          </p:cNvPr>
          <p:cNvSpPr txBox="1"/>
          <p:nvPr/>
        </p:nvSpPr>
        <p:spPr>
          <a:xfrm>
            <a:off x="2931091" y="3244334"/>
            <a:ext cx="6175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54EC66-EE80-0255-34DD-D7578E274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13" y="831272"/>
            <a:ext cx="8938808" cy="56518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CE81E1-7E68-CC49-14B6-D29AF42C1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65" y="1101632"/>
            <a:ext cx="856010" cy="5324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EC6EA2-E8D7-61DF-DB23-ADF0488779E7}"/>
              </a:ext>
            </a:extLst>
          </p:cNvPr>
          <p:cNvSpPr txBox="1"/>
          <p:nvPr/>
        </p:nvSpPr>
        <p:spPr>
          <a:xfrm>
            <a:off x="6811155" y="1158782"/>
            <a:ext cx="2199495" cy="11695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6/17 </a:t>
            </a:r>
            <a:r>
              <a:rPr lang="ko-KR" altLang="en-US" sz="1400" b="1" dirty="0"/>
              <a:t>악력의 경우 </a:t>
            </a:r>
            <a:r>
              <a:rPr lang="ko-KR" altLang="en-US" sz="1400" b="1" dirty="0" err="1"/>
              <a:t>결측치를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0.0 </a:t>
            </a:r>
            <a:r>
              <a:rPr lang="ko-KR" altLang="en-US" sz="1400" b="1" dirty="0"/>
              <a:t>혹은 </a:t>
            </a:r>
            <a:r>
              <a:rPr lang="ko-KR" altLang="en-US" sz="1400" b="1" dirty="0" err="1"/>
              <a:t>미측정</a:t>
            </a:r>
            <a:r>
              <a:rPr lang="ko-KR" altLang="en-US" sz="1400" b="1" dirty="0"/>
              <a:t> 총 </a:t>
            </a:r>
            <a:r>
              <a:rPr lang="en-US" altLang="ko-KR" sz="1400" b="1" dirty="0"/>
              <a:t>7</a:t>
            </a:r>
            <a:r>
              <a:rPr lang="ko-KR" altLang="en-US" sz="1400" b="1" dirty="0"/>
              <a:t>개 처리함</a:t>
            </a:r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b="1" dirty="0"/>
              <a:t>분석하면서 중간에 </a:t>
            </a:r>
            <a:r>
              <a:rPr lang="en-US" altLang="ko-KR" sz="1400" b="1" dirty="0"/>
              <a:t>‘.’ </a:t>
            </a:r>
            <a:r>
              <a:rPr lang="ko-KR" altLang="en-US" sz="1400" b="1" dirty="0"/>
              <a:t>들어간 경우 수정처리 </a:t>
            </a:r>
          </a:p>
        </p:txBody>
      </p:sp>
    </p:spTree>
    <p:extLst>
      <p:ext uri="{BB962C8B-B14F-4D97-AF65-F5344CB8AC3E}">
        <p14:creationId xmlns:p14="http://schemas.microsoft.com/office/powerpoint/2010/main" val="1547252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286EC-3D43-0B45-9C3D-093EEE10E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A6714-2F78-541A-C1D2-C1BB166A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-1"/>
            <a:ext cx="12192001" cy="831273"/>
          </a:xfrm>
        </p:spPr>
        <p:txBody>
          <a:bodyPr>
            <a:normAutofit/>
          </a:bodyPr>
          <a:lstStyle/>
          <a:p>
            <a:r>
              <a:rPr kumimoji="1" lang="ko-KR" altLang="en-US" sz="3200" dirty="0" err="1"/>
              <a:t>결측치</a:t>
            </a:r>
            <a:r>
              <a:rPr kumimoji="1" lang="en-US" altLang="ko-KR" sz="3200" dirty="0"/>
              <a:t>(65</a:t>
            </a:r>
            <a:r>
              <a:rPr kumimoji="1" lang="ko-KR" altLang="en-US" sz="3200" dirty="0"/>
              <a:t>세 미만 제외 전의 데이터</a:t>
            </a:r>
            <a:r>
              <a:rPr kumimoji="1" lang="en-US" altLang="ko-KR" sz="3200" dirty="0"/>
              <a:t>)</a:t>
            </a:r>
            <a:endParaRPr kumimoji="1"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C0561A-C01C-0C25-0237-310040FC25A7}"/>
              </a:ext>
            </a:extLst>
          </p:cNvPr>
          <p:cNvSpPr txBox="1"/>
          <p:nvPr/>
        </p:nvSpPr>
        <p:spPr>
          <a:xfrm>
            <a:off x="2931091" y="3244334"/>
            <a:ext cx="6175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F73400-EFF2-9C69-7315-121BCFA41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89" y="729319"/>
            <a:ext cx="8916930" cy="59334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AA482-DA69-F24A-0FCD-6F98B1E07641}"/>
              </a:ext>
            </a:extLst>
          </p:cNvPr>
          <p:cNvSpPr txBox="1"/>
          <p:nvPr/>
        </p:nvSpPr>
        <p:spPr>
          <a:xfrm>
            <a:off x="7342188" y="3143250"/>
            <a:ext cx="4779962" cy="3467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dirty="0"/>
              <a:t>- 이상치 처리</a:t>
            </a:r>
            <a:r>
              <a:rPr lang="en-US" altLang="ko-KR" dirty="0"/>
              <a:t>(</a:t>
            </a:r>
            <a:r>
              <a:rPr lang="ko-KR" altLang="en-US" dirty="0"/>
              <a:t>예정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>신장: 120cm 미만은 결측 처리</a:t>
            </a:r>
          </a:p>
          <a:p>
            <a:r>
              <a:rPr lang="ko-KR" altLang="en-US" dirty="0"/>
              <a:t>체중: 30kg 미만은 결측 처리</a:t>
            </a:r>
          </a:p>
          <a:p>
            <a:r>
              <a:rPr lang="ko-KR" altLang="en-US" dirty="0" err="1"/>
              <a:t>사지근육량</a:t>
            </a:r>
            <a:r>
              <a:rPr lang="ko-KR" altLang="en-US" dirty="0"/>
              <a:t>(SMI): 2 미만은 결측 처리</a:t>
            </a:r>
          </a:p>
          <a:p>
            <a:r>
              <a:rPr lang="ko-KR" altLang="en-US" dirty="0" err="1"/>
              <a:t>사지근육량총합</a:t>
            </a:r>
            <a:r>
              <a:rPr lang="ko-KR" altLang="en-US" dirty="0"/>
              <a:t>: 5 미만은 결측 처리</a:t>
            </a:r>
          </a:p>
          <a:p>
            <a:r>
              <a:rPr lang="ko-KR" altLang="en-US" dirty="0"/>
              <a:t>악력: 3kg 미만은 결측 처리</a:t>
            </a:r>
          </a:p>
          <a:p>
            <a:r>
              <a:rPr lang="ko-KR" altLang="en-US" dirty="0" err="1"/>
              <a:t>의자앉고일어서기</a:t>
            </a:r>
            <a:r>
              <a:rPr lang="ko-KR" altLang="en-US" dirty="0"/>
              <a:t>: 60초 초과는 결측 처리</a:t>
            </a:r>
          </a:p>
          <a:p>
            <a:r>
              <a:rPr lang="ko-KR" altLang="en-US" dirty="0"/>
              <a:t>BMI: 15 미만 또는 40 초과는 결측 처리</a:t>
            </a:r>
          </a:p>
          <a:p>
            <a:r>
              <a:rPr lang="ko-KR" altLang="en-US" dirty="0" err="1"/>
              <a:t>수축기혈압</a:t>
            </a:r>
            <a:r>
              <a:rPr lang="ko-KR" altLang="en-US" dirty="0"/>
              <a:t>: 250mmHg 초과는 결측 처리</a:t>
            </a:r>
          </a:p>
          <a:p>
            <a:r>
              <a:rPr lang="ko-KR" altLang="en-US" dirty="0" err="1"/>
              <a:t>이완기혈압</a:t>
            </a:r>
            <a:r>
              <a:rPr lang="ko-KR" altLang="en-US" dirty="0"/>
              <a:t>: 150mmHg 초과는 결측 처리</a:t>
            </a:r>
          </a:p>
          <a:p>
            <a:r>
              <a:rPr lang="ko-KR" altLang="en-US" dirty="0"/>
              <a:t>공복혈당: 200 초과는 결측 처리</a:t>
            </a:r>
          </a:p>
          <a:p>
            <a:r>
              <a:rPr lang="ko-KR" altLang="en-US" dirty="0"/>
              <a:t>식후2시간혈당: 400 초과는 결측 처리</a:t>
            </a:r>
          </a:p>
        </p:txBody>
      </p:sp>
    </p:spTree>
    <p:extLst>
      <p:ext uri="{BB962C8B-B14F-4D97-AF65-F5344CB8AC3E}">
        <p14:creationId xmlns:p14="http://schemas.microsoft.com/office/powerpoint/2010/main" val="2633754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7DF59-A15E-CA5F-755E-5C94070A0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52414-1CD3-88E7-A040-384B342E6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-1"/>
            <a:ext cx="12192001" cy="831273"/>
          </a:xfrm>
        </p:spPr>
        <p:txBody>
          <a:bodyPr>
            <a:normAutofit/>
          </a:bodyPr>
          <a:lstStyle/>
          <a:p>
            <a:r>
              <a:rPr kumimoji="1" lang="ko-KR" altLang="en-US" sz="3200" dirty="0" err="1"/>
              <a:t>결측치</a:t>
            </a:r>
            <a:r>
              <a:rPr kumimoji="1" lang="en-US" altLang="ko-KR" sz="3200" dirty="0"/>
              <a:t>(65</a:t>
            </a:r>
            <a:r>
              <a:rPr kumimoji="1" lang="ko-KR" altLang="en-US" sz="3200" dirty="0"/>
              <a:t>세 미만 제외 전의 데이터</a:t>
            </a:r>
            <a:r>
              <a:rPr kumimoji="1" lang="en-US" altLang="ko-KR" sz="3200" dirty="0"/>
              <a:t>)</a:t>
            </a:r>
            <a:endParaRPr kumimoji="1"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FC637-37B5-A87E-706F-B032AB1E71BE}"/>
              </a:ext>
            </a:extLst>
          </p:cNvPr>
          <p:cNvSpPr txBox="1"/>
          <p:nvPr/>
        </p:nvSpPr>
        <p:spPr>
          <a:xfrm>
            <a:off x="2931091" y="3244334"/>
            <a:ext cx="6175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A9417E-BEDF-16AB-4FAC-ABBCD1081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52" y="629344"/>
            <a:ext cx="7939301" cy="62286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8C93E8-27B5-4B8D-990A-F8AD797AF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735" y="3429000"/>
            <a:ext cx="5325790" cy="3286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81B29C-3E5E-33E6-2BCD-7E7483BF0E5C}"/>
              </a:ext>
            </a:extLst>
          </p:cNvPr>
          <p:cNvSpPr txBox="1"/>
          <p:nvPr/>
        </p:nvSpPr>
        <p:spPr>
          <a:xfrm>
            <a:off x="6182422" y="920740"/>
            <a:ext cx="556507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dirty="0"/>
              <a:t>삭제가 아니라 기준나이 </a:t>
            </a:r>
            <a:r>
              <a:rPr lang="en-US" altLang="ko-KR" dirty="0"/>
              <a:t>‘</a:t>
            </a:r>
            <a:r>
              <a:rPr lang="ko-KR" altLang="en-US" dirty="0"/>
              <a:t>만 </a:t>
            </a:r>
            <a:r>
              <a:rPr lang="en-US" altLang="ko-KR" dirty="0"/>
              <a:t>60 </a:t>
            </a:r>
            <a:r>
              <a:rPr lang="ko-KR" altLang="en-US" dirty="0"/>
              <a:t>이상</a:t>
            </a:r>
            <a:r>
              <a:rPr lang="en-US" altLang="ko-KR" dirty="0"/>
              <a:t>’</a:t>
            </a:r>
            <a:r>
              <a:rPr lang="ko-KR" altLang="en-US" dirty="0"/>
              <a:t>으로 변경 예정</a:t>
            </a:r>
          </a:p>
        </p:txBody>
      </p:sp>
    </p:spTree>
    <p:extLst>
      <p:ext uri="{BB962C8B-B14F-4D97-AF65-F5344CB8AC3E}">
        <p14:creationId xmlns:p14="http://schemas.microsoft.com/office/powerpoint/2010/main" val="296140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29884-18A1-5D37-3B18-368219526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A0A60D-3F32-51D2-7FE2-0546D3EE6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-1"/>
            <a:ext cx="12192001" cy="831273"/>
          </a:xfrm>
        </p:spPr>
        <p:txBody>
          <a:bodyPr>
            <a:normAutofit/>
          </a:bodyPr>
          <a:lstStyle/>
          <a:p>
            <a:r>
              <a:rPr kumimoji="1" lang="ko-KR" altLang="en-US" sz="3200" dirty="0"/>
              <a:t>표</a:t>
            </a:r>
            <a:r>
              <a:rPr kumimoji="1" lang="en-US" altLang="ko-KR" sz="3200" dirty="0"/>
              <a:t>1. </a:t>
            </a:r>
            <a:r>
              <a:rPr kumimoji="1" lang="ko-KR" altLang="en-US" sz="3200" dirty="0"/>
              <a:t>변수 설명</a:t>
            </a:r>
            <a:r>
              <a:rPr kumimoji="1" lang="en-US" altLang="ko-KR" sz="3200" dirty="0"/>
              <a:t>(</a:t>
            </a:r>
            <a:r>
              <a:rPr kumimoji="1" lang="ko-KR" altLang="en-US" sz="3200" dirty="0"/>
              <a:t>연속형</a:t>
            </a:r>
            <a:r>
              <a:rPr kumimoji="1" lang="en-US" altLang="ko-KR" sz="3200" dirty="0"/>
              <a:t>)</a:t>
            </a:r>
            <a:endParaRPr kumimoji="1" lang="ko-KR" altLang="en-US" sz="3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9570E0-BA8B-16C2-53DE-62EDE140A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" y="1025931"/>
            <a:ext cx="10987668" cy="524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27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08207-9E77-4CF6-4EE5-3A906DA20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0AC7C-468B-B6D3-7AF3-0B73B9A5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-1"/>
            <a:ext cx="12192001" cy="831273"/>
          </a:xfrm>
        </p:spPr>
        <p:txBody>
          <a:bodyPr>
            <a:normAutofit/>
          </a:bodyPr>
          <a:lstStyle/>
          <a:p>
            <a:r>
              <a:rPr kumimoji="1" lang="ko-KR" altLang="en-US" sz="3200" dirty="0"/>
              <a:t>표</a:t>
            </a:r>
            <a:r>
              <a:rPr kumimoji="1" lang="en-US" altLang="ko-KR" sz="3200" dirty="0"/>
              <a:t>2. </a:t>
            </a:r>
            <a:r>
              <a:rPr kumimoji="1" lang="ko-KR" altLang="en-US" sz="3200" dirty="0"/>
              <a:t>변수 설명</a:t>
            </a:r>
            <a:r>
              <a:rPr kumimoji="1" lang="en-US" altLang="ko-KR" sz="3200" dirty="0"/>
              <a:t>(</a:t>
            </a:r>
            <a:r>
              <a:rPr kumimoji="1" lang="ko-KR" altLang="en-US" sz="3200" dirty="0"/>
              <a:t>범주형</a:t>
            </a:r>
            <a:r>
              <a:rPr kumimoji="1" lang="en-US" altLang="ko-KR" sz="3200" dirty="0"/>
              <a:t>)</a:t>
            </a:r>
            <a:endParaRPr kumimoji="1"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407336-6027-D098-0D00-72D549994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442" y="831272"/>
            <a:ext cx="8683110" cy="594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0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4635</TotalTime>
  <Words>2113</Words>
  <Application>Microsoft Office PowerPoint</Application>
  <PresentationFormat>와이드스크린</PresentationFormat>
  <Paragraphs>219</Paragraphs>
  <Slides>43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맑은 고딕</vt:lpstr>
      <vt:lpstr>Arial</vt:lpstr>
      <vt:lpstr>Bahnschrift SemiLight Condensed</vt:lpstr>
      <vt:lpstr>Roboto</vt:lpstr>
      <vt:lpstr>Wingdings</vt:lpstr>
      <vt:lpstr>Office 테마</vt:lpstr>
      <vt:lpstr>부산광역시 마을건강센터 노쇠 단계 위험 요인 분석</vt:lpstr>
      <vt:lpstr>연구 개요</vt:lpstr>
      <vt:lpstr>자료 및 방법</vt:lpstr>
      <vt:lpstr>변수(총 53개)</vt:lpstr>
      <vt:lpstr>결측치(65세 미만 제외 전의 데이터)</vt:lpstr>
      <vt:lpstr>결측치(65세 미만 제외 전의 데이터)</vt:lpstr>
      <vt:lpstr>결측치(65세 미만 제외 전의 데이터)</vt:lpstr>
      <vt:lpstr>표1. 변수 설명(연속형)</vt:lpstr>
      <vt:lpstr>표2. 변수 설명(범주형)</vt:lpstr>
      <vt:lpstr>표2. 변수 설명(범주형-계속)</vt:lpstr>
      <vt:lpstr>분석 결과 개요</vt:lpstr>
      <vt:lpstr>1. 대상 특성 파악_주요 변수별 노쇠 단계 분석 2. 위험 요인 분석_1) 노쇠 상태별 변수 비교  표3. 인구사회학적 특성</vt:lpstr>
      <vt:lpstr>표4. 신체 계측, 대사 및 심혈관 지표</vt:lpstr>
      <vt:lpstr>표5. 노쇠 및 근감소증 관련 지표</vt:lpstr>
      <vt:lpstr>표6. 정신 및 심리 지표</vt:lpstr>
      <vt:lpstr>표7-1. 지역적 특성(구, 군 단위)</vt:lpstr>
      <vt:lpstr>표7-2. 지역적 특성(동 단위)</vt:lpstr>
      <vt:lpstr>표7-2. 지역적 특성(동 단위-계속)</vt:lpstr>
      <vt:lpstr>표7-2. 지역적 특성(동 단위-계속)</vt:lpstr>
      <vt:lpstr>표8-1. 노쇠 단계에 영향을 미치는 요인 분석_전노쇠 vs 정상</vt:lpstr>
      <vt:lpstr>표8-2. 노쇠 단계에 영향을 미치는 요인 분석_노쇠 vs 전노쇠</vt:lpstr>
      <vt:lpstr>그림1-1. 노쇠 단계에 영향을 미치는 요인 위험도 비교</vt:lpstr>
      <vt:lpstr>표8-3. 노쇠 단계에 영향을 미치는 요인 분석(순서형 로지스틱)</vt:lpstr>
      <vt:lpstr>표8-3. 노쇠 단계에 영향을 미치는 요인 분석(계속)</vt:lpstr>
      <vt:lpstr>표8-3. 노쇠 단계에 영향을 미치는 요인 분석(계속)</vt:lpstr>
      <vt:lpstr>그림1-2. 노쇠 단계에 영향을 미치는 요인 위험도 비교</vt:lpstr>
      <vt:lpstr>2. 위험 요인 분석_2) 기저질환 노쇠 위험도 표9. 기저질환에 따른 노쇠 단계별 분포</vt:lpstr>
      <vt:lpstr>그림2. 노쇠 단계별 기저질환 보유율 비교</vt:lpstr>
      <vt:lpstr>표10. 기저질환이 노쇠 단계에 미치는 영향</vt:lpstr>
      <vt:lpstr>표10. 기저질환이 노쇠 단계에 미치는 영향(계속)</vt:lpstr>
      <vt:lpstr>그림3. 기저질환에 따른 노쇠 단계별 위험도</vt:lpstr>
      <vt:lpstr>그림4. 기저질환에 따른 노쇠 단계별 위험도 비교</vt:lpstr>
      <vt:lpstr>3. 예측 성능 평가_변수별 예측 성능 평가_수정예정 그림5-1. 노쇠 상태 예측력 비교</vt:lpstr>
      <vt:lpstr>그림5-2. 노쇠 상태 예측력 비교_노쇠 vs 비노쇠</vt:lpstr>
      <vt:lpstr>그림5-3. 노쇠 상태 예측력 비교_정상 vs 전노쇠+노쇠</vt:lpstr>
      <vt:lpstr>그림5-4. 노쇠 상태 예측력 비교_전노쇠 vs 노쇠+정상</vt:lpstr>
      <vt:lpstr>그림5-5. 노쇠 상태 예측력 비교_노쇠 vs 전노쇠+정상</vt:lpstr>
      <vt:lpstr>4. 지역 수준 분석_지역별 표준화 노쇠율 산출 및 공간분포도    그림6. 부산광역시 마을건강센터별 노쇠자수 분포</vt:lpstr>
      <vt:lpstr>연령 및 성별, 동별로 표준화</vt:lpstr>
      <vt:lpstr>그림7. 부산광역시 마을건강센터 지역별 전노쇠율 및 노쇠율 비교          (65세 이상 인구 10만명당, 연령·성별 표준화율)</vt:lpstr>
      <vt:lpstr>감사합니다.</vt:lpstr>
      <vt:lpstr>표11-1. 부산시 구별 노쇠 위험도_표준화(예정)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KimSeungmi</dc:creator>
  <cp:lastModifiedBy>KimSeungmi</cp:lastModifiedBy>
  <cp:revision>1347</cp:revision>
  <dcterms:created xsi:type="dcterms:W3CDTF">2025-02-19T12:49:11Z</dcterms:created>
  <dcterms:modified xsi:type="dcterms:W3CDTF">2025-06-18T14:12:17Z</dcterms:modified>
</cp:coreProperties>
</file>